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33"/>
  </p:notesMasterIdLst>
  <p:sldIdLst>
    <p:sldId id="3477" r:id="rId3"/>
    <p:sldId id="289" r:id="rId4"/>
    <p:sldId id="290" r:id="rId5"/>
    <p:sldId id="3449" r:id="rId6"/>
    <p:sldId id="3444" r:id="rId7"/>
    <p:sldId id="3479" r:id="rId8"/>
    <p:sldId id="3480" r:id="rId9"/>
    <p:sldId id="3470" r:id="rId10"/>
    <p:sldId id="3481" r:id="rId11"/>
    <p:sldId id="3459" r:id="rId12"/>
    <p:sldId id="3450" r:id="rId13"/>
    <p:sldId id="3460" r:id="rId14"/>
    <p:sldId id="382" r:id="rId15"/>
    <p:sldId id="3466" r:id="rId16"/>
    <p:sldId id="3471" r:id="rId17"/>
    <p:sldId id="3467" r:id="rId18"/>
    <p:sldId id="3472" r:id="rId19"/>
    <p:sldId id="3473" r:id="rId20"/>
    <p:sldId id="385" r:id="rId21"/>
    <p:sldId id="3461" r:id="rId22"/>
    <p:sldId id="431" r:id="rId23"/>
    <p:sldId id="3441" r:id="rId24"/>
    <p:sldId id="3462" r:id="rId25"/>
    <p:sldId id="3452" r:id="rId26"/>
    <p:sldId id="3463" r:id="rId27"/>
    <p:sldId id="370" r:id="rId28"/>
    <p:sldId id="3478" r:id="rId29"/>
    <p:sldId id="3464" r:id="rId30"/>
    <p:sldId id="3439" r:id="rId31"/>
    <p:sldId id="3416" r:id="rId3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Mestanza" initials="JM" lastIdx="1" clrIdx="0">
    <p:extLst>
      <p:ext uri="{19B8F6BF-5375-455C-9EA6-DF929625EA0E}">
        <p15:presenceInfo xmlns:p15="http://schemas.microsoft.com/office/powerpoint/2012/main" userId="a5aeb9111a5912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79A"/>
    <a:srgbClr val="ED7D31"/>
    <a:srgbClr val="404040"/>
    <a:srgbClr val="2E75B6"/>
    <a:srgbClr val="2344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09"/>
  </p:normalViewPr>
  <p:slideViewPr>
    <p:cSldViewPr snapToGrid="0" snapToObjects="1">
      <p:cViewPr varScale="1">
        <p:scale>
          <a:sx n="86" d="100"/>
          <a:sy n="86" d="100"/>
        </p:scale>
        <p:origin x="4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EDF9B-A30B-BA44-9DDB-0FBF37D6B568}" type="datetimeFigureOut">
              <a:rPr lang="es-PE" smtClean="0"/>
              <a:t>06/06/2020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5E72E-470D-9048-8E40-DC1D84D548C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290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756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Fase 1 (redes sociales y televisión) 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A partir del 16 de marzo 2020</a:t>
            </a:r>
            <a:endParaRPr lang="es-PE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s-PE" sz="1200" dirty="0">
                <a:solidFill>
                  <a:srgbClr val="595959"/>
                </a:solidFill>
              </a:rPr>
              <a:t>Soporte socio emocional: Fortalecimiento de ciudadanía, valores, vínculos familiares y buen uso del tiempo en el hogar.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s-PE" sz="1200" dirty="0">
                <a:solidFill>
                  <a:srgbClr val="3F3F3F"/>
                </a:solidFill>
              </a:rPr>
              <a:t> 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lang="es-PE" sz="1200" dirty="0">
              <a:solidFill>
                <a:srgbClr val="3F3F3F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Fase 2 (televisión, radio, </a:t>
            </a:r>
            <a:r>
              <a:rPr lang="es-PE" sz="1200" b="1" dirty="0">
                <a:solidFill>
                  <a:srgbClr val="294E9F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6"/>
                  </a:ext>
                </a:extLst>
              </a:rPr>
              <a:t>web</a:t>
            </a:r>
            <a:r>
              <a:rPr lang="es-PE" sz="1200" b="1" dirty="0">
                <a:solidFill>
                  <a:srgbClr val="294E9F"/>
                </a:solidFill>
              </a:rPr>
              <a:t>, redes sociales) 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A partir del 06 de abril 2020</a:t>
            </a:r>
            <a:endParaRPr lang="es-PE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s-PE" sz="1200" dirty="0">
                <a:solidFill>
                  <a:srgbClr val="595959"/>
                </a:solidFill>
              </a:rPr>
              <a:t>Servicio educativo remoto. Desarrollo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de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experiencias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de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aprendizaje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que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requieren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combinar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competencias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 de </a:t>
            </a:r>
            <a:r>
              <a:rPr lang="es-PE" sz="1200" dirty="0">
                <a:solidFill>
                  <a:srgbClr val="595959"/>
                </a:solidFill>
              </a:rPr>
              <a:t> Comunicación, Matemática, Personal Social/DPCC, Ciencia y Tecnología. Arte y Cultura, y Actividad Física o psicomotriz.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5814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A1EA42-C7CA-44D1-AA78-5AB53015B93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14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A1EA42-C7CA-44D1-AA78-5AB53015B93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710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Fase 1 (redes sociales y televisión) 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A partir del 16 de marzo 2020</a:t>
            </a:r>
            <a:endParaRPr lang="es-PE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s-PE" sz="1200" dirty="0">
                <a:solidFill>
                  <a:srgbClr val="595959"/>
                </a:solidFill>
              </a:rPr>
              <a:t>Soporte socio emocional: Fortalecimiento de ciudadanía, valores, vínculos familiares y buen uso del tiempo en el hogar.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s-PE" sz="1200" dirty="0">
                <a:solidFill>
                  <a:srgbClr val="3F3F3F"/>
                </a:solidFill>
              </a:rPr>
              <a:t> 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lang="es-PE" sz="1200" dirty="0">
              <a:solidFill>
                <a:srgbClr val="3F3F3F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Fase 2 (televisión, radio, </a:t>
            </a:r>
            <a:r>
              <a:rPr lang="es-PE" sz="1200" b="1" dirty="0">
                <a:solidFill>
                  <a:srgbClr val="294E9F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6"/>
                  </a:ext>
                </a:extLst>
              </a:rPr>
              <a:t>web</a:t>
            </a:r>
            <a:r>
              <a:rPr lang="es-PE" sz="1200" b="1" dirty="0">
                <a:solidFill>
                  <a:srgbClr val="294E9F"/>
                </a:solidFill>
              </a:rPr>
              <a:t>, redes sociales) 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A partir del 06 de abril 2020</a:t>
            </a:r>
            <a:endParaRPr lang="es-PE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s-PE" sz="1200" dirty="0">
                <a:solidFill>
                  <a:srgbClr val="595959"/>
                </a:solidFill>
              </a:rPr>
              <a:t>Servicio educativo remoto. Desarrollo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de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experiencias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de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aprendizaje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que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requieren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combinar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competencias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 de </a:t>
            </a:r>
            <a:r>
              <a:rPr lang="es-PE" sz="1200" dirty="0">
                <a:solidFill>
                  <a:srgbClr val="595959"/>
                </a:solidFill>
              </a:rPr>
              <a:t> Comunicación, Matemática, Personal Social/DPCC, Ciencia y Tecnología. Arte y Cultura, y Actividad Física o psicomotriz.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43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18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394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A1EA42-C7CA-44D1-AA78-5AB53015B935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26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Criterio</a:t>
            </a:r>
            <a:r>
              <a:rPr lang="en-US" dirty="0"/>
              <a:t> de </a:t>
            </a:r>
            <a:r>
              <a:rPr lang="en-US" dirty="0" err="1"/>
              <a:t>priorización</a:t>
            </a:r>
            <a:r>
              <a:rPr lang="en-US" dirty="0"/>
              <a:t> (</a:t>
            </a:r>
            <a:r>
              <a:rPr lang="en-US" dirty="0" err="1"/>
              <a:t>ver</a:t>
            </a:r>
            <a:r>
              <a:rPr lang="en-US" dirty="0"/>
              <a:t>: </a:t>
            </a:r>
          </a:p>
          <a:p>
            <a:endParaRPr lang="en-US" dirty="0"/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El Ministerio de Educación prioriza la entrega de los dispositivos informáticos y/o electrónicos y el servicio de internet a los servicios educativos con estudiantes de 4º, 5º y 6º grado de nivel primaria y 1º, 2º, 3º, 4º y 5° grado de nivel secundaria que cumplan los criterios de focalización y que cuenten con mayor proporción de estudiantes sin cobertura de internet, ni acceso a equipos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informáticos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hogares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7.2 El Ministerio de Educación prioriza los servicios educativos que, además de cumplir los criterios de focalización expuestos en el artículo 4, están ubicados en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zona de frontera, Valle de los Ríos Apurímac, Ene y Mantaro (VRAEM) y Huallaga; así como los servicios educativos interculturales bilingües (EIB) y los servicios de secundaria en alternancia,  secundaria con residencia estudiantil y secundaria tutorial identificados según Resolución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Ministerial N° 154-2020-MINEDU. No se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incluye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servicios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educativos cuya totalidad de sus estudiantes reciban tablets del Programa Nacional de Telecomunicaciones durante el año 2020 en las regiones programadas.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5E72E-470D-9048-8E40-DC1D84D548C1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9590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Fase 1 (redes sociales y televisión) 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A partir del 16 de marzo 2020</a:t>
            </a:r>
            <a:endParaRPr lang="es-PE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s-PE" sz="1200" dirty="0">
                <a:solidFill>
                  <a:srgbClr val="595959"/>
                </a:solidFill>
              </a:rPr>
              <a:t>Soporte socio emocional: Fortalecimiento de ciudadanía, valores, vínculos familiares y buen uso del tiempo en el hogar.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s-PE" sz="1200" dirty="0">
                <a:solidFill>
                  <a:srgbClr val="3F3F3F"/>
                </a:solidFill>
              </a:rPr>
              <a:t> 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lang="es-PE" sz="1200" dirty="0">
              <a:solidFill>
                <a:srgbClr val="3F3F3F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Fase 2 (televisión, radio, </a:t>
            </a:r>
            <a:r>
              <a:rPr lang="es-PE" sz="1200" b="1" dirty="0">
                <a:solidFill>
                  <a:srgbClr val="294E9F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6"/>
                  </a:ext>
                </a:extLst>
              </a:rPr>
              <a:t>web</a:t>
            </a:r>
            <a:r>
              <a:rPr lang="es-PE" sz="1200" b="1" dirty="0">
                <a:solidFill>
                  <a:srgbClr val="294E9F"/>
                </a:solidFill>
              </a:rPr>
              <a:t>, redes sociales) 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A partir del 06 de abril 2020</a:t>
            </a:r>
            <a:endParaRPr lang="es-PE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s-PE" sz="1200" dirty="0">
                <a:solidFill>
                  <a:srgbClr val="595959"/>
                </a:solidFill>
              </a:rPr>
              <a:t>Servicio educativo remoto. Desarrollo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de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experiencias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de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aprendizaje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que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requieren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combinar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competencias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 de </a:t>
            </a:r>
            <a:r>
              <a:rPr lang="es-PE" sz="1200" dirty="0">
                <a:solidFill>
                  <a:srgbClr val="595959"/>
                </a:solidFill>
              </a:rPr>
              <a:t> Comunicación, Matemática, Personal Social/DPCC, Ciencia y Tecnología. Arte y Cultura, y Actividad Física o psicomotriz.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671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Fase 1 (redes sociales y televisión) 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A partir del 16 de marzo 2020</a:t>
            </a:r>
            <a:endParaRPr lang="es-PE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s-PE" sz="1200" dirty="0">
                <a:solidFill>
                  <a:srgbClr val="595959"/>
                </a:solidFill>
              </a:rPr>
              <a:t>Soporte socio emocional: Fortalecimiento de ciudadanía, valores, vínculos familiares y buen uso del tiempo en el hogar.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s-PE" sz="1200" dirty="0">
                <a:solidFill>
                  <a:srgbClr val="3F3F3F"/>
                </a:solidFill>
              </a:rPr>
              <a:t> 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lang="es-PE" sz="1200" dirty="0">
              <a:solidFill>
                <a:srgbClr val="3F3F3F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Fase 2 (televisión, radio, </a:t>
            </a:r>
            <a:r>
              <a:rPr lang="es-PE" sz="1200" b="1" dirty="0">
                <a:solidFill>
                  <a:srgbClr val="294E9F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6"/>
                  </a:ext>
                </a:extLst>
              </a:rPr>
              <a:t>web</a:t>
            </a:r>
            <a:r>
              <a:rPr lang="es-PE" sz="1200" b="1" dirty="0">
                <a:solidFill>
                  <a:srgbClr val="294E9F"/>
                </a:solidFill>
              </a:rPr>
              <a:t>, redes sociales) 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A partir del 06 de abril 2020</a:t>
            </a:r>
            <a:endParaRPr lang="es-PE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s-PE" sz="1200" dirty="0">
                <a:solidFill>
                  <a:srgbClr val="595959"/>
                </a:solidFill>
              </a:rPr>
              <a:t>Servicio educativo remoto. Desarrollo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de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experiencias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de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aprendizaje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que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requieren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combinar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competencias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 de </a:t>
            </a:r>
            <a:r>
              <a:rPr lang="es-PE" sz="1200" dirty="0">
                <a:solidFill>
                  <a:srgbClr val="595959"/>
                </a:solidFill>
              </a:rPr>
              <a:t> Comunicación, Matemática, Personal Social/DPCC, Ciencia y Tecnología. Arte y Cultura, y Actividad Física o psicomotriz.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693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Fase 1 (redes sociales y televisión) 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A partir del 16 de marzo 2020</a:t>
            </a:r>
            <a:endParaRPr lang="es-PE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s-PE" sz="1200" dirty="0">
                <a:solidFill>
                  <a:srgbClr val="595959"/>
                </a:solidFill>
              </a:rPr>
              <a:t>Soporte socio emocional: Fortalecimiento de ciudadanía, valores, vínculos familiares y buen uso del tiempo en el hogar.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s-PE" sz="1200" dirty="0">
                <a:solidFill>
                  <a:srgbClr val="3F3F3F"/>
                </a:solidFill>
              </a:rPr>
              <a:t> 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lang="es-PE" sz="1200" dirty="0">
              <a:solidFill>
                <a:srgbClr val="3F3F3F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Fase 2 (televisión, radio, </a:t>
            </a:r>
            <a:r>
              <a:rPr lang="es-PE" sz="1200" b="1" dirty="0">
                <a:solidFill>
                  <a:srgbClr val="294E9F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6"/>
                  </a:ext>
                </a:extLst>
              </a:rPr>
              <a:t>web</a:t>
            </a:r>
            <a:r>
              <a:rPr lang="es-PE" sz="1200" b="1" dirty="0">
                <a:solidFill>
                  <a:srgbClr val="294E9F"/>
                </a:solidFill>
              </a:rPr>
              <a:t>, redes sociales) 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A partir del 06 de abril 2020</a:t>
            </a:r>
            <a:endParaRPr lang="es-PE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s-PE" sz="1200" dirty="0">
                <a:solidFill>
                  <a:srgbClr val="595959"/>
                </a:solidFill>
              </a:rPr>
              <a:t>Servicio educativo remoto. Desarrollo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de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experiencias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de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aprendizaje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que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requieren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combinar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competencias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 de </a:t>
            </a:r>
            <a:r>
              <a:rPr lang="es-PE" sz="1200" dirty="0">
                <a:solidFill>
                  <a:srgbClr val="595959"/>
                </a:solidFill>
              </a:rPr>
              <a:t> Comunicación, Matemática, Personal Social/DPCC, Ciencia y Tecnología. Arte y Cultura, y Actividad Física o psicomotriz.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522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Fase 1 (redes sociales y televisión) 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A partir del 16 de marzo 2020</a:t>
            </a:r>
            <a:endParaRPr lang="es-PE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s-PE" sz="1200" dirty="0">
                <a:solidFill>
                  <a:srgbClr val="595959"/>
                </a:solidFill>
              </a:rPr>
              <a:t>Soporte socio emocional: Fortalecimiento de ciudadanía, valores, vínculos familiares y buen uso del tiempo en el hogar.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s-PE" sz="1200" dirty="0">
                <a:solidFill>
                  <a:srgbClr val="3F3F3F"/>
                </a:solidFill>
              </a:rPr>
              <a:t> 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endParaRPr lang="es-PE" sz="1200" dirty="0">
              <a:solidFill>
                <a:srgbClr val="3F3F3F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Fase 2 (televisión, radio, </a:t>
            </a:r>
            <a:r>
              <a:rPr lang="es-PE" sz="1200" b="1" dirty="0">
                <a:solidFill>
                  <a:srgbClr val="294E9F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6"/>
                  </a:ext>
                </a:extLst>
              </a:rPr>
              <a:t>web</a:t>
            </a:r>
            <a:r>
              <a:rPr lang="es-PE" sz="1200" b="1" dirty="0">
                <a:solidFill>
                  <a:srgbClr val="294E9F"/>
                </a:solidFill>
              </a:rPr>
              <a:t>, redes sociales) 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4E9F"/>
              </a:buClr>
              <a:buSzPts val="2400"/>
              <a:buNone/>
            </a:pPr>
            <a:r>
              <a:rPr lang="es-PE" sz="1200" b="1" dirty="0">
                <a:solidFill>
                  <a:srgbClr val="294E9F"/>
                </a:solidFill>
              </a:rPr>
              <a:t>A partir del 06 de abril 2020</a:t>
            </a:r>
            <a:endParaRPr lang="es-PE" dirty="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s-PE" sz="1200" dirty="0">
                <a:solidFill>
                  <a:srgbClr val="595959"/>
                </a:solidFill>
              </a:rPr>
              <a:t>Servicio educativo remoto. Desarrollo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de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experiencias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de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aprendizaje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que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requieren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combinar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competencias</a:t>
            </a:r>
            <a:r>
              <a:rPr lang="es-PE" sz="1200" dirty="0">
                <a:solidFill>
                  <a:srgbClr val="595959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xmlns:lc="http://schemas.openxmlformats.org/drawingml/2006/lockedCanvas" textRoundtripDataId="7"/>
                  </a:ext>
                </a:extLst>
              </a:rPr>
              <a:t>  de </a:t>
            </a:r>
            <a:r>
              <a:rPr lang="es-PE" sz="1200" dirty="0">
                <a:solidFill>
                  <a:srgbClr val="595959"/>
                </a:solidFill>
              </a:rPr>
              <a:t> Comunicación, Matemática, Personal Social/DPCC, Ciencia y Tecnología. Arte y Cultura, y Actividad Física o psicomotriz.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935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8872C1-EE05-4D0F-A29B-406EADD00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66A0BFE-8BCF-49B7-BAD2-A46A78ABF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E4A7885-EB49-40B2-86A0-CA6999C2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D181-6F0C-48B1-9EE8-F83B77BA66CD}" type="datetimeFigureOut">
              <a:rPr lang="es-ES" smtClean="0"/>
              <a:t>06/06/2020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C2A453C-3314-4B7A-AD7A-F8A73D374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BEF3A5-5EBD-495C-9C19-88E92655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4571-7655-4864-82CB-6848ADC21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30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EA6445-2447-4595-9CED-B65766F3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1F5E7B8-964E-46F6-A2BC-C4B95ED90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A6140B6-E8D8-45C8-986C-4E5DC3EC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D181-6F0C-48B1-9EE8-F83B77BA66CD}" type="datetimeFigureOut">
              <a:rPr lang="es-ES" smtClean="0"/>
              <a:t>06/06/2020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923F3E-0042-4460-A53D-DB49F12F6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FD0A945-E9D5-4746-BA75-A8CCB1A5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4571-7655-4864-82CB-6848ADC21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76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5EEFEEB-C28C-4570-AE91-10FF9EC9D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A6643C3-2E1E-42AA-9E42-DF95C882D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81F89E-668B-46DA-8A99-8617ECCB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D181-6F0C-48B1-9EE8-F83B77BA66CD}" type="datetimeFigureOut">
              <a:rPr lang="es-ES" smtClean="0"/>
              <a:t>06/06/2020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D6B9F43-C8F2-4506-B164-9C14412E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D5BEA43-EF05-47EC-9401-31A0328B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4571-7655-4864-82CB-6848ADC21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02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410F05-C764-4632-B8D4-4E755BAC0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6162EC2-4D7C-4498-8814-A952B1133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5A73A9-9A23-40D3-ACBC-6E9A2DDE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E4D1-D575-4BE9-9240-B6823730100E}" type="datetimeFigureOut">
              <a:rPr lang="es-PE" smtClean="0"/>
              <a:t>06/06/2020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F218903-8BA2-4107-8FC1-978C5410B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EF6C505-1990-4C47-BDFC-6A764C1D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7956-C671-464C-A38B-62925FE1D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273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725385-F484-4DDD-BD9D-2D88B1C1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D0CF35-55E6-432C-B0EC-3D079E592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904134-F96D-41E3-9DC4-A1089B423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E4D1-D575-4BE9-9240-B6823730100E}" type="datetimeFigureOut">
              <a:rPr lang="es-PE" smtClean="0"/>
              <a:t>06/06/2020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6651017-C624-472B-98AD-2B0B0985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2B63F8-18AD-427A-BA38-A3DB12DC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7956-C671-464C-A38B-62925FE1D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2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9AA355-CCAC-46EA-A5A7-54DD7950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597A0C0-563C-4D5F-A808-2DD01D90D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666A700-3514-4047-A55F-DE708E17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E4D1-D575-4BE9-9240-B6823730100E}" type="datetimeFigureOut">
              <a:rPr lang="es-PE" smtClean="0"/>
              <a:t>06/06/2020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14CA2D6-8A05-448B-985B-A79C326C4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1240DC3-A8FB-4E1B-9E2E-0C7C1BB1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7956-C671-464C-A38B-62925FE1D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864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6B3227-65BE-4119-994C-77D50FE7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D308DCD-D600-4F37-833A-91B19C6CF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2D1CC1F-9F3C-4BBD-8E1B-CFBCB898A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B12CEE5-878F-4947-8EB4-04F24256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E4D1-D575-4BE9-9240-B6823730100E}" type="datetimeFigureOut">
              <a:rPr lang="es-PE" smtClean="0"/>
              <a:t>06/06/2020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3CCD84E-69A9-4220-A81E-7DB1D02B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D557643-2C27-461D-AAC6-C2C064E7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7956-C671-464C-A38B-62925FE1D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556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2435B1-E66D-498F-8B08-78246D96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ACC3190-35AA-4D01-9DB2-E9A9EE19A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E473061-0241-4E88-B500-97913B9DB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73A4D2-07CD-42AC-AE6A-36FC7CEBF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55EC27A-8EA7-4D04-AFCE-413A79169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27C04DE-147E-432F-84F4-E6C1348D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E4D1-D575-4BE9-9240-B6823730100E}" type="datetimeFigureOut">
              <a:rPr lang="es-PE" smtClean="0"/>
              <a:t>06/06/2020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68AB8CE-D06D-482B-9B31-99FC1215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AF99050-C957-47D6-8B08-20C31D789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7956-C671-464C-A38B-62925FE1D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1095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F2EFD4-E912-471F-81A5-80E78B279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90E1D7B-0C66-42E6-B49C-1CB1F3B3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E4D1-D575-4BE9-9240-B6823730100E}" type="datetimeFigureOut">
              <a:rPr lang="es-PE" smtClean="0"/>
              <a:t>06/06/2020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68BDD92-D227-46D8-BCD2-31226923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7B824A7-E264-4467-A3F9-44F31C6D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7956-C671-464C-A38B-62925FE1D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4987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FECAFA8-ED5A-477E-931D-7BE2E856E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E4D1-D575-4BE9-9240-B6823730100E}" type="datetimeFigureOut">
              <a:rPr lang="es-PE" smtClean="0"/>
              <a:t>06/06/2020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8BD2427-AAE2-4E58-BA5A-CB2E4BB05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4C01A15-D336-4832-9C46-0403FFF7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7956-C671-464C-A38B-62925FE1D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9730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690560-3E2A-4866-BEA1-5794519B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8A2522A-A718-4A88-B463-A2269E51B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5FD2167-635E-4BBD-9C25-4E56E7CEC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D8F3A08-96BB-4F34-A8A6-80EB100F6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E4D1-D575-4BE9-9240-B6823730100E}" type="datetimeFigureOut">
              <a:rPr lang="es-PE" smtClean="0"/>
              <a:t>06/06/2020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93B8F4B-9DB1-4639-AE99-E0A7BD5D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E00E30E-7697-431D-8114-29C923C7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7956-C671-464C-A38B-62925FE1D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1668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99B95C-238F-44C1-9545-0EF2160B5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DCBD9CD-CCA7-49B7-9DF5-4FD88052B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52D1181-BB2A-43F8-ACAB-814152904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D181-6F0C-48B1-9EE8-F83B77BA66CD}" type="datetimeFigureOut">
              <a:rPr lang="es-ES" smtClean="0"/>
              <a:t>06/06/2020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4D8525-689F-454D-8CCA-BF879E8E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53CBBF3-5C9D-4DB5-9B01-F698F59BF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4571-7655-4864-82CB-6848ADC21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069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9E8E3C-1440-47BF-9908-71B0B1CA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3FB03FD-16A0-47F9-8B53-06428878C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F8B6A1C-4561-414B-A81F-148FDA568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E61037D-C99B-4764-9F86-3C937742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E4D1-D575-4BE9-9240-B6823730100E}" type="datetimeFigureOut">
              <a:rPr lang="es-PE" smtClean="0"/>
              <a:t>06/06/2020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B6C60AE-3A3B-4EDE-9618-F89174A7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85FE6C-00CF-4523-A7BB-E75C6B0B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7956-C671-464C-A38B-62925FE1D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7385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28965F8-4BC4-49A8-9564-FDA4197D3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3122E92-94FA-42F3-8411-6A1D585A4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776FF51-A70B-47B8-BC96-6F8CB2E3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E4D1-D575-4BE9-9240-B6823730100E}" type="datetimeFigureOut">
              <a:rPr lang="es-PE" smtClean="0"/>
              <a:t>06/06/2020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55CCCBB-8E9E-4F4A-97C8-58B10DE7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FD0BFDD-F846-47F4-8A5C-90DAC727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7956-C671-464C-A38B-62925FE1D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82508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882C166-0CF9-4C9D-A2DC-0DC01E795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CABA0F9-D1CA-492E-AEAF-6CDD43E5C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CB98F0B-5D1E-4857-A790-4C9F4B0CD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3E4D1-D575-4BE9-9240-B6823730100E}" type="datetimeFigureOut">
              <a:rPr lang="es-PE" smtClean="0"/>
              <a:t>06/06/2020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2895A0C-4545-40F7-A6BB-1E541DC3A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7840A5-C90F-4359-B306-4445B1BB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37956-C671-464C-A38B-62925FE1D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936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AB8A38-391A-475B-822A-82899A617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4A04011-D283-4272-9226-829E3018C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CA22B5B-E66B-4ED7-AAB5-1925A5DA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D181-6F0C-48B1-9EE8-F83B77BA66CD}" type="datetimeFigureOut">
              <a:rPr lang="es-ES" smtClean="0"/>
              <a:t>06/06/2020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F60111C-E92C-40CF-A42F-BA205AA94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BBDAF0-1EB8-4F08-86C4-52638B28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4571-7655-4864-82CB-6848ADC21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79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097EBD-D79B-482F-868C-93B065DF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977A9E-0E7F-40F9-BB4E-F6B8E233E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B014D19-CFA4-4512-BD7D-63B06735F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109876D-5864-41C0-B3D6-F8F5F4F5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D181-6F0C-48B1-9EE8-F83B77BA66CD}" type="datetimeFigureOut">
              <a:rPr lang="es-ES" smtClean="0"/>
              <a:t>06/06/2020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EC7155D-7F57-44E9-A7FC-1ECAE4C1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718B0B7-BC2F-4D73-BE76-952E9644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4571-7655-4864-82CB-6848ADC21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2DA312-A5E8-4EEB-AC93-80504AD6C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77BFF9F-F100-409B-B8D1-208AF27A2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8615D4C-B5C5-4E98-8FFE-C073548B8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315A5E7-AFA2-48A0-B0D6-F20B48B73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38EC5D48-CF8F-48E9-988F-7791272BC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84816A5-A2C6-432C-9510-9CA3A14D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D181-6F0C-48B1-9EE8-F83B77BA66CD}" type="datetimeFigureOut">
              <a:rPr lang="es-ES" smtClean="0"/>
              <a:t>06/06/2020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B27C411-6D0B-43C4-AFF5-E807BE907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7430B8C-2B1C-451D-BC20-AE5DD0D7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4571-7655-4864-82CB-6848ADC21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3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383BF-C62F-4199-9205-C467B465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A065AE6-8040-49A0-A89D-C7F91205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D181-6F0C-48B1-9EE8-F83B77BA66CD}" type="datetimeFigureOut">
              <a:rPr lang="es-ES" smtClean="0"/>
              <a:t>06/06/2020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BF0F3D1-4965-4DCF-8FB4-80A836430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CA92594-7F52-47CA-ACBC-5DA13B31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4571-7655-4864-82CB-6848ADC21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59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7B73310-E2A3-4222-A033-0B2E23638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D181-6F0C-48B1-9EE8-F83B77BA66CD}" type="datetimeFigureOut">
              <a:rPr lang="es-ES" smtClean="0"/>
              <a:t>06/06/2020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D1DD7FB-34BE-41E8-AA8B-B0341A5E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04DACD45-3A6F-4ECE-9632-919061309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4571-7655-4864-82CB-6848ADC21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70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7A4261C-32B3-4407-9DCE-E3814F3D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B021B9B-EFD9-44D5-AC9E-36FA64D68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3419DD5-1FEC-490F-AB20-22FF0405F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FBA68C4-3BF3-4578-9EA2-E71DBBD7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D181-6F0C-48B1-9EE8-F83B77BA66CD}" type="datetimeFigureOut">
              <a:rPr lang="es-ES" smtClean="0"/>
              <a:t>06/06/2020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BDA65E2-1ADB-47C1-B0A1-C929EF60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AF29D7C-6787-4A76-89F8-61B411D0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4571-7655-4864-82CB-6848ADC21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58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B3C7B8-5882-47B7-8D64-8502F9D3E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CFACD6E-DA09-4BBC-93DA-D4D62A3D9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0E32778-F086-4ACF-BCBB-B113C722B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B549D49-28AD-4768-A49B-BE5EDBF6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1D181-6F0C-48B1-9EE8-F83B77BA66CD}" type="datetimeFigureOut">
              <a:rPr lang="es-ES" smtClean="0"/>
              <a:t>06/06/2020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77E770D-8D10-4D1C-A255-2BF1996C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A9E67A9-FE6C-4353-9783-70B67E23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4571-7655-4864-82CB-6848ADC21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829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816483B-11F6-4835-95D0-48CD5850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CAFE7D8-E48D-4297-AC3D-ADF859618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9834267-2DBB-4572-9353-50AAB5C72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1D181-6F0C-48B1-9EE8-F83B77BA66CD}" type="datetimeFigureOut">
              <a:rPr lang="es-ES" smtClean="0"/>
              <a:t>06/06/2020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13E809E-C8FF-409F-81D5-74A903C9DA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4CAD20D-A5E6-4D6F-8FB7-7A1636FB2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4571-7655-4864-82CB-6848ADC21D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83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2FC52B0E-F38F-46BE-B1B1-BD7840EE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D77A196-2B8D-41A1-9098-120539C19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787F3A5-E27D-4366-9656-A10EE7965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E4D1-D575-4BE9-9240-B6823730100E}" type="datetimeFigureOut">
              <a:rPr lang="es-PE" smtClean="0"/>
              <a:t>06/06/2020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49D4A31-3B3E-411B-A2BA-3A716D77D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A01F8A4-0521-41C4-8E7F-320021AAE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37956-C671-464C-A38B-62925FE1D77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241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3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26598" y="3270507"/>
            <a:ext cx="4733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5000" b="1" dirty="0">
                <a:solidFill>
                  <a:prstClr val="black">
                    <a:lumMod val="75000"/>
                    <a:lumOff val="25000"/>
                  </a:prstClr>
                </a:solidFill>
                <a:ea typeface="Verdana" panose="020B0604030504040204" pitchFamily="34" charset="0"/>
              </a:rPr>
              <a:t>Cierre de la brecha digital</a:t>
            </a:r>
            <a:endParaRPr lang="es-PE" sz="5000" dirty="0">
              <a:solidFill>
                <a:prstClr val="black">
                  <a:lumMod val="75000"/>
                  <a:lumOff val="25000"/>
                </a:prstClr>
              </a:solidFill>
              <a:ea typeface="Verdana" panose="020B060403050404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FDEB2FE0-B5A3-4A67-9908-8CA26B6BBC2C}"/>
              </a:ext>
            </a:extLst>
          </p:cNvPr>
          <p:cNvSpPr/>
          <p:nvPr/>
        </p:nvSpPr>
        <p:spPr>
          <a:xfrm>
            <a:off x="726599" y="5329384"/>
            <a:ext cx="3215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sz="1600" dirty="0">
                <a:solidFill>
                  <a:prstClr val="white">
                    <a:lumMod val="50000"/>
                  </a:prstClr>
                </a:solidFill>
              </a:rPr>
              <a:t>DECRETO LEGISLATIVO N° 1465</a:t>
            </a:r>
            <a:endParaRPr lang="es-PE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601325" y="6513670"/>
            <a:ext cx="14430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800" dirty="0" smtClean="0">
                <a:solidFill>
                  <a:prstClr val="white"/>
                </a:solidFill>
              </a:rPr>
              <a:t>Foto: ANDINA / Carlos Lezama</a:t>
            </a:r>
            <a:endParaRPr lang="es-PE" sz="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-19510" y="-20001"/>
            <a:ext cx="12229983" cy="6901092"/>
          </a:xfrm>
          <a:custGeom>
            <a:avLst/>
            <a:gdLst>
              <a:gd name="connsiteX0" fmla="*/ 0 w 12219709"/>
              <a:gd name="connsiteY0" fmla="*/ 1117600 h 6881091"/>
              <a:gd name="connsiteX1" fmla="*/ 1394691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1117600 h 6881091"/>
              <a:gd name="connsiteX0" fmla="*/ 0 w 12219709"/>
              <a:gd name="connsiteY0" fmla="*/ 1117600 h 6881091"/>
              <a:gd name="connsiteX1" fmla="*/ 1782618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1117600 h 6881091"/>
              <a:gd name="connsiteX0" fmla="*/ 0 w 12219709"/>
              <a:gd name="connsiteY0" fmla="*/ 2479473 h 6881091"/>
              <a:gd name="connsiteX1" fmla="*/ 1782618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2479473 h 6881091"/>
              <a:gd name="connsiteX0" fmla="*/ 0 w 12219709"/>
              <a:gd name="connsiteY0" fmla="*/ 2489200 h 6890818"/>
              <a:gd name="connsiteX1" fmla="*/ 4126984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2489200 h 6890818"/>
              <a:gd name="connsiteX0" fmla="*/ 0 w 12219709"/>
              <a:gd name="connsiteY0" fmla="*/ 2489200 h 6890818"/>
              <a:gd name="connsiteX1" fmla="*/ 7813767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2489200 h 6890818"/>
              <a:gd name="connsiteX0" fmla="*/ 0 w 12219709"/>
              <a:gd name="connsiteY0" fmla="*/ 5388042 h 6890818"/>
              <a:gd name="connsiteX1" fmla="*/ 7813767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5388042 h 6890818"/>
              <a:gd name="connsiteX0" fmla="*/ 0 w 12219709"/>
              <a:gd name="connsiteY0" fmla="*/ 5388042 h 6890818"/>
              <a:gd name="connsiteX1" fmla="*/ 8261239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5388042 h 6890818"/>
              <a:gd name="connsiteX0" fmla="*/ 0 w 12229983"/>
              <a:gd name="connsiteY0" fmla="*/ 1935925 h 6890818"/>
              <a:gd name="connsiteX1" fmla="*/ 8271513 w 12229983"/>
              <a:gd name="connsiteY1" fmla="*/ 0 h 6890818"/>
              <a:gd name="connsiteX2" fmla="*/ 12229983 w 12229983"/>
              <a:gd name="connsiteY2" fmla="*/ 9727 h 6890818"/>
              <a:gd name="connsiteX3" fmla="*/ 12229983 w 12229983"/>
              <a:gd name="connsiteY3" fmla="*/ 5117436 h 6890818"/>
              <a:gd name="connsiteX4" fmla="*/ 9468310 w 12229983"/>
              <a:gd name="connsiteY4" fmla="*/ 6890818 h 6890818"/>
              <a:gd name="connsiteX5" fmla="*/ 10274 w 12229983"/>
              <a:gd name="connsiteY5" fmla="*/ 6890818 h 6890818"/>
              <a:gd name="connsiteX6" fmla="*/ 0 w 12229983"/>
              <a:gd name="connsiteY6" fmla="*/ 1935925 h 6890818"/>
              <a:gd name="connsiteX0" fmla="*/ 0 w 12229983"/>
              <a:gd name="connsiteY0" fmla="*/ 1935925 h 6890818"/>
              <a:gd name="connsiteX1" fmla="*/ 2867307 w 12229983"/>
              <a:gd name="connsiteY1" fmla="*/ 0 h 6890818"/>
              <a:gd name="connsiteX2" fmla="*/ 12229983 w 12229983"/>
              <a:gd name="connsiteY2" fmla="*/ 9727 h 6890818"/>
              <a:gd name="connsiteX3" fmla="*/ 12229983 w 12229983"/>
              <a:gd name="connsiteY3" fmla="*/ 5117436 h 6890818"/>
              <a:gd name="connsiteX4" fmla="*/ 9468310 w 12229983"/>
              <a:gd name="connsiteY4" fmla="*/ 6890818 h 6890818"/>
              <a:gd name="connsiteX5" fmla="*/ 10274 w 12229983"/>
              <a:gd name="connsiteY5" fmla="*/ 6890818 h 6890818"/>
              <a:gd name="connsiteX6" fmla="*/ 0 w 12229983"/>
              <a:gd name="connsiteY6" fmla="*/ 1935925 h 6890818"/>
              <a:gd name="connsiteX0" fmla="*/ 0 w 12229983"/>
              <a:gd name="connsiteY0" fmla="*/ 1946199 h 6901092"/>
              <a:gd name="connsiteX1" fmla="*/ 2939226 w 12229983"/>
              <a:gd name="connsiteY1" fmla="*/ 0 h 6901092"/>
              <a:gd name="connsiteX2" fmla="*/ 12229983 w 12229983"/>
              <a:gd name="connsiteY2" fmla="*/ 20001 h 6901092"/>
              <a:gd name="connsiteX3" fmla="*/ 12229983 w 12229983"/>
              <a:gd name="connsiteY3" fmla="*/ 5127710 h 6901092"/>
              <a:gd name="connsiteX4" fmla="*/ 9468310 w 12229983"/>
              <a:gd name="connsiteY4" fmla="*/ 6901092 h 6901092"/>
              <a:gd name="connsiteX5" fmla="*/ 10274 w 12229983"/>
              <a:gd name="connsiteY5" fmla="*/ 6901092 h 6901092"/>
              <a:gd name="connsiteX6" fmla="*/ 0 w 12229983"/>
              <a:gd name="connsiteY6" fmla="*/ 1946199 h 6901092"/>
              <a:gd name="connsiteX0" fmla="*/ 0 w 12229983"/>
              <a:gd name="connsiteY0" fmla="*/ 1946199 h 6901092"/>
              <a:gd name="connsiteX1" fmla="*/ 2980323 w 12229983"/>
              <a:gd name="connsiteY1" fmla="*/ 0 h 6901092"/>
              <a:gd name="connsiteX2" fmla="*/ 12229983 w 12229983"/>
              <a:gd name="connsiteY2" fmla="*/ 20001 h 6901092"/>
              <a:gd name="connsiteX3" fmla="*/ 12229983 w 12229983"/>
              <a:gd name="connsiteY3" fmla="*/ 5127710 h 6901092"/>
              <a:gd name="connsiteX4" fmla="*/ 9468310 w 12229983"/>
              <a:gd name="connsiteY4" fmla="*/ 6901092 h 6901092"/>
              <a:gd name="connsiteX5" fmla="*/ 10274 w 12229983"/>
              <a:gd name="connsiteY5" fmla="*/ 6901092 h 6901092"/>
              <a:gd name="connsiteX6" fmla="*/ 0 w 12229983"/>
              <a:gd name="connsiteY6" fmla="*/ 1946199 h 690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9983" h="6901092">
                <a:moveTo>
                  <a:pt x="0" y="1946199"/>
                </a:moveTo>
                <a:lnTo>
                  <a:pt x="2980323" y="0"/>
                </a:lnTo>
                <a:lnTo>
                  <a:pt x="12229983" y="20001"/>
                </a:lnTo>
                <a:lnTo>
                  <a:pt x="12229983" y="5127710"/>
                </a:lnTo>
                <a:lnTo>
                  <a:pt x="9468310" y="6901092"/>
                </a:lnTo>
                <a:lnTo>
                  <a:pt x="10274" y="6901092"/>
                </a:lnTo>
                <a:cubicBezTo>
                  <a:pt x="6849" y="5249461"/>
                  <a:pt x="3425" y="3597830"/>
                  <a:pt x="0" y="194619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872A566-A83B-764D-B6F9-E30D4B2AB193}"/>
              </a:ext>
            </a:extLst>
          </p:cNvPr>
          <p:cNvSpPr/>
          <p:nvPr/>
        </p:nvSpPr>
        <p:spPr>
          <a:xfrm>
            <a:off x="2196438" y="2545050"/>
            <a:ext cx="77980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Componentes de la estrategia</a:t>
            </a:r>
            <a:endParaRPr lang="es-P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 rot="19634601">
            <a:off x="4618282" y="7376860"/>
            <a:ext cx="6384554" cy="49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redondeado 5"/>
          <p:cNvSpPr/>
          <p:nvPr/>
        </p:nvSpPr>
        <p:spPr>
          <a:xfrm rot="19634601">
            <a:off x="1031025" y="-355911"/>
            <a:ext cx="6384554" cy="49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/>
          <p:cNvGrpSpPr/>
          <p:nvPr/>
        </p:nvGrpSpPr>
        <p:grpSpPr>
          <a:xfrm>
            <a:off x="5408309" y="1617368"/>
            <a:ext cx="1374344" cy="350134"/>
            <a:chOff x="5034337" y="1601956"/>
            <a:chExt cx="1374344" cy="350134"/>
          </a:xfrm>
        </p:grpSpPr>
        <p:sp>
          <p:nvSpPr>
            <p:cNvPr id="3" name="Elipse 2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Elipse 11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Elipse 12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5463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21037" y="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Shape 94">
            <a:extLst>
              <a:ext uri="{FF2B5EF4-FFF2-40B4-BE49-F238E27FC236}">
                <a16:creationId xmlns:a16="http://schemas.microsoft.com/office/drawing/2014/main" xmlns="" id="{B7D2880D-795F-49F2-8BDB-E82CA454B26C}"/>
              </a:ext>
            </a:extLst>
          </p:cNvPr>
          <p:cNvSpPr txBox="1"/>
          <p:nvPr/>
        </p:nvSpPr>
        <p:spPr>
          <a:xfrm>
            <a:off x="1516682" y="260578"/>
            <a:ext cx="7001332" cy="74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s-P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Calibri"/>
                <a:cs typeface="Calibri"/>
              </a:defRPr>
            </a:lvl1pPr>
          </a:lstStyle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Componentes de la estrategia</a:t>
            </a:r>
            <a:endParaRPr lang="es-P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Calibri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486" t="22334" r="7051" b="18218"/>
          <a:stretch/>
        </p:blipFill>
        <p:spPr>
          <a:xfrm>
            <a:off x="790785" y="1688807"/>
            <a:ext cx="10541612" cy="40749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1"/>
            <a:ext cx="1221037" cy="1077828"/>
          </a:xfrm>
          <a:prstGeom prst="rect">
            <a:avLst/>
          </a:prstGeom>
          <a:gradFill>
            <a:gsLst>
              <a:gs pos="0">
                <a:srgbClr val="FDC000"/>
              </a:gs>
              <a:gs pos="100000">
                <a:schemeClr val="accent2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0" name="Grupo 9"/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12" name="Elipse 11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Elipse 12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4" name="Elipse 13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8653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-19510" y="-20001"/>
            <a:ext cx="12229983" cy="6901092"/>
          </a:xfrm>
          <a:custGeom>
            <a:avLst/>
            <a:gdLst>
              <a:gd name="connsiteX0" fmla="*/ 0 w 12219709"/>
              <a:gd name="connsiteY0" fmla="*/ 1117600 h 6881091"/>
              <a:gd name="connsiteX1" fmla="*/ 1394691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1117600 h 6881091"/>
              <a:gd name="connsiteX0" fmla="*/ 0 w 12219709"/>
              <a:gd name="connsiteY0" fmla="*/ 1117600 h 6881091"/>
              <a:gd name="connsiteX1" fmla="*/ 1782618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1117600 h 6881091"/>
              <a:gd name="connsiteX0" fmla="*/ 0 w 12219709"/>
              <a:gd name="connsiteY0" fmla="*/ 2479473 h 6881091"/>
              <a:gd name="connsiteX1" fmla="*/ 1782618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2479473 h 6881091"/>
              <a:gd name="connsiteX0" fmla="*/ 0 w 12219709"/>
              <a:gd name="connsiteY0" fmla="*/ 2489200 h 6890818"/>
              <a:gd name="connsiteX1" fmla="*/ 4126984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2489200 h 6890818"/>
              <a:gd name="connsiteX0" fmla="*/ 0 w 12219709"/>
              <a:gd name="connsiteY0" fmla="*/ 2489200 h 6890818"/>
              <a:gd name="connsiteX1" fmla="*/ 7813767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2489200 h 6890818"/>
              <a:gd name="connsiteX0" fmla="*/ 0 w 12219709"/>
              <a:gd name="connsiteY0" fmla="*/ 5388042 h 6890818"/>
              <a:gd name="connsiteX1" fmla="*/ 7813767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5388042 h 6890818"/>
              <a:gd name="connsiteX0" fmla="*/ 0 w 12219709"/>
              <a:gd name="connsiteY0" fmla="*/ 5388042 h 6890818"/>
              <a:gd name="connsiteX1" fmla="*/ 8261239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5388042 h 6890818"/>
              <a:gd name="connsiteX0" fmla="*/ 0 w 12229983"/>
              <a:gd name="connsiteY0" fmla="*/ 1935925 h 6890818"/>
              <a:gd name="connsiteX1" fmla="*/ 8271513 w 12229983"/>
              <a:gd name="connsiteY1" fmla="*/ 0 h 6890818"/>
              <a:gd name="connsiteX2" fmla="*/ 12229983 w 12229983"/>
              <a:gd name="connsiteY2" fmla="*/ 9727 h 6890818"/>
              <a:gd name="connsiteX3" fmla="*/ 12229983 w 12229983"/>
              <a:gd name="connsiteY3" fmla="*/ 5117436 h 6890818"/>
              <a:gd name="connsiteX4" fmla="*/ 9468310 w 12229983"/>
              <a:gd name="connsiteY4" fmla="*/ 6890818 h 6890818"/>
              <a:gd name="connsiteX5" fmla="*/ 10274 w 12229983"/>
              <a:gd name="connsiteY5" fmla="*/ 6890818 h 6890818"/>
              <a:gd name="connsiteX6" fmla="*/ 0 w 12229983"/>
              <a:gd name="connsiteY6" fmla="*/ 1935925 h 6890818"/>
              <a:gd name="connsiteX0" fmla="*/ 0 w 12229983"/>
              <a:gd name="connsiteY0" fmla="*/ 1935925 h 6890818"/>
              <a:gd name="connsiteX1" fmla="*/ 2867307 w 12229983"/>
              <a:gd name="connsiteY1" fmla="*/ 0 h 6890818"/>
              <a:gd name="connsiteX2" fmla="*/ 12229983 w 12229983"/>
              <a:gd name="connsiteY2" fmla="*/ 9727 h 6890818"/>
              <a:gd name="connsiteX3" fmla="*/ 12229983 w 12229983"/>
              <a:gd name="connsiteY3" fmla="*/ 5117436 h 6890818"/>
              <a:gd name="connsiteX4" fmla="*/ 9468310 w 12229983"/>
              <a:gd name="connsiteY4" fmla="*/ 6890818 h 6890818"/>
              <a:gd name="connsiteX5" fmla="*/ 10274 w 12229983"/>
              <a:gd name="connsiteY5" fmla="*/ 6890818 h 6890818"/>
              <a:gd name="connsiteX6" fmla="*/ 0 w 12229983"/>
              <a:gd name="connsiteY6" fmla="*/ 1935925 h 6890818"/>
              <a:gd name="connsiteX0" fmla="*/ 0 w 12229983"/>
              <a:gd name="connsiteY0" fmla="*/ 1946199 h 6901092"/>
              <a:gd name="connsiteX1" fmla="*/ 2939226 w 12229983"/>
              <a:gd name="connsiteY1" fmla="*/ 0 h 6901092"/>
              <a:gd name="connsiteX2" fmla="*/ 12229983 w 12229983"/>
              <a:gd name="connsiteY2" fmla="*/ 20001 h 6901092"/>
              <a:gd name="connsiteX3" fmla="*/ 12229983 w 12229983"/>
              <a:gd name="connsiteY3" fmla="*/ 5127710 h 6901092"/>
              <a:gd name="connsiteX4" fmla="*/ 9468310 w 12229983"/>
              <a:gd name="connsiteY4" fmla="*/ 6901092 h 6901092"/>
              <a:gd name="connsiteX5" fmla="*/ 10274 w 12229983"/>
              <a:gd name="connsiteY5" fmla="*/ 6901092 h 6901092"/>
              <a:gd name="connsiteX6" fmla="*/ 0 w 12229983"/>
              <a:gd name="connsiteY6" fmla="*/ 1946199 h 6901092"/>
              <a:gd name="connsiteX0" fmla="*/ 0 w 12229983"/>
              <a:gd name="connsiteY0" fmla="*/ 1946199 h 6901092"/>
              <a:gd name="connsiteX1" fmla="*/ 2980323 w 12229983"/>
              <a:gd name="connsiteY1" fmla="*/ 0 h 6901092"/>
              <a:gd name="connsiteX2" fmla="*/ 12229983 w 12229983"/>
              <a:gd name="connsiteY2" fmla="*/ 20001 h 6901092"/>
              <a:gd name="connsiteX3" fmla="*/ 12229983 w 12229983"/>
              <a:gd name="connsiteY3" fmla="*/ 5127710 h 6901092"/>
              <a:gd name="connsiteX4" fmla="*/ 9468310 w 12229983"/>
              <a:gd name="connsiteY4" fmla="*/ 6901092 h 6901092"/>
              <a:gd name="connsiteX5" fmla="*/ 10274 w 12229983"/>
              <a:gd name="connsiteY5" fmla="*/ 6901092 h 6901092"/>
              <a:gd name="connsiteX6" fmla="*/ 0 w 12229983"/>
              <a:gd name="connsiteY6" fmla="*/ 1946199 h 690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9983" h="6901092">
                <a:moveTo>
                  <a:pt x="0" y="1946199"/>
                </a:moveTo>
                <a:lnTo>
                  <a:pt x="2980323" y="0"/>
                </a:lnTo>
                <a:lnTo>
                  <a:pt x="12229983" y="20001"/>
                </a:lnTo>
                <a:lnTo>
                  <a:pt x="12229983" y="5127710"/>
                </a:lnTo>
                <a:lnTo>
                  <a:pt x="9468310" y="6901092"/>
                </a:lnTo>
                <a:lnTo>
                  <a:pt x="10274" y="6901092"/>
                </a:lnTo>
                <a:cubicBezTo>
                  <a:pt x="6849" y="5249461"/>
                  <a:pt x="3425" y="3597830"/>
                  <a:pt x="0" y="194619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872A566-A83B-764D-B6F9-E30D4B2AB193}"/>
              </a:ext>
            </a:extLst>
          </p:cNvPr>
          <p:cNvSpPr/>
          <p:nvPr/>
        </p:nvSpPr>
        <p:spPr>
          <a:xfrm>
            <a:off x="3101677" y="2500287"/>
            <a:ext cx="59876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Propuesta pedagógica</a:t>
            </a:r>
            <a:endParaRPr lang="es-P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 rot="19634601">
            <a:off x="4618282" y="7376860"/>
            <a:ext cx="6384554" cy="49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redondeado 5"/>
          <p:cNvSpPr/>
          <p:nvPr/>
        </p:nvSpPr>
        <p:spPr>
          <a:xfrm rot="19634601">
            <a:off x="1031025" y="-355911"/>
            <a:ext cx="6384554" cy="49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/>
          <p:cNvGrpSpPr/>
          <p:nvPr/>
        </p:nvGrpSpPr>
        <p:grpSpPr>
          <a:xfrm>
            <a:off x="5408309" y="1617368"/>
            <a:ext cx="1374344" cy="350134"/>
            <a:chOff x="5034337" y="1601956"/>
            <a:chExt cx="1374344" cy="350134"/>
          </a:xfrm>
        </p:grpSpPr>
        <p:sp>
          <p:nvSpPr>
            <p:cNvPr id="3" name="Elipse 2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Elipse 11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Elipse 12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0937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B75D8D9-0A4C-4A44-B767-5FD1B3F79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75" y="1238090"/>
            <a:ext cx="10360100" cy="53767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21037" y="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Shape 94">
            <a:extLst>
              <a:ext uri="{FF2B5EF4-FFF2-40B4-BE49-F238E27FC236}">
                <a16:creationId xmlns:a16="http://schemas.microsoft.com/office/drawing/2014/main" xmlns="" id="{05D44EE5-73B0-4CAB-BEBC-FA776D843191}"/>
              </a:ext>
            </a:extLst>
          </p:cNvPr>
          <p:cNvSpPr txBox="1"/>
          <p:nvPr/>
        </p:nvSpPr>
        <p:spPr>
          <a:xfrm>
            <a:off x="1505005" y="243149"/>
            <a:ext cx="7001332" cy="6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Ecosistema Educativo Digital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1"/>
            <a:ext cx="1221037" cy="10778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0" name="Grupo 9"/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11" name="Elipse 10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Elipse 11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Elipse 12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621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" y="1775177"/>
            <a:ext cx="8965483" cy="480142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864744" y="1230474"/>
            <a:ext cx="3843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rgbClr val="2E75B6"/>
                </a:solidFill>
              </a:rPr>
              <a:t>Rural Monolingüe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400086" y="1666398"/>
            <a:ext cx="27190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395" marR="30162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Se comunica oralmente en su lengua</a:t>
            </a:r>
            <a:r>
              <a:rPr lang="es-ES" sz="1200" spc="-35" dirty="0"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materna.</a:t>
            </a:r>
            <a:r>
              <a:rPr lang="es-ES" sz="1200" b="1" dirty="0">
                <a:ea typeface="Arial Narrow" panose="020B0606020202030204" pitchFamily="34" charset="0"/>
                <a:cs typeface="Arial Narrow" panose="020B0606020202030204" pitchFamily="34" charset="0"/>
              </a:rPr>
              <a:t> </a:t>
            </a:r>
            <a:endParaRPr lang="es-PE" sz="1200" dirty="0"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39395" marR="13208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Lee diversos tipos de textos escritos en su lengua materna.</a:t>
            </a:r>
          </a:p>
          <a:p>
            <a:pPr marL="239395" marR="13208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" panose="020B0604020202020204" pitchFamily="34" charset="0"/>
              </a:rPr>
              <a:t>Escribe diversos tipos de textos en lengua materna.</a:t>
            </a:r>
          </a:p>
          <a:p>
            <a:pPr marL="238760" marR="26924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Resuelve problemas de cantidad.</a:t>
            </a:r>
          </a:p>
          <a:p>
            <a:pPr marL="238760" marR="26924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" panose="020B0604020202020204" pitchFamily="34" charset="0"/>
              </a:rPr>
              <a:t>Resuelve problemas de gestión de datos e incertidumbre.</a:t>
            </a:r>
            <a:endParaRPr lang="es-PE" sz="1200" dirty="0"/>
          </a:p>
          <a:p>
            <a:pPr marL="67945" marR="132080" algn="ctr">
              <a:spcAft>
                <a:spcPts val="0"/>
              </a:spcAft>
            </a:pPr>
            <a:endParaRPr lang="es-PE" sz="1200" dirty="0"/>
          </a:p>
        </p:txBody>
      </p:sp>
      <p:sp>
        <p:nvSpPr>
          <p:cNvPr id="15" name="Rectángulo 14"/>
          <p:cNvSpPr/>
          <p:nvPr/>
        </p:nvSpPr>
        <p:spPr>
          <a:xfrm>
            <a:off x="9453545" y="1307419"/>
            <a:ext cx="1232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solidFill>
                  <a:srgbClr val="2E75B6"/>
                </a:solidFill>
              </a:rPr>
              <a:t>Competencias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9400086" y="3696435"/>
            <a:ext cx="1498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solidFill>
                  <a:srgbClr val="2E75B6"/>
                </a:solidFill>
              </a:rPr>
              <a:t>Contenido digital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9454554" y="5191602"/>
            <a:ext cx="24636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/>
              <a:t>Que desarrollan competencias comunicativas y matemáticas: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200" dirty="0" err="1"/>
              <a:t>Abacus</a:t>
            </a:r>
            <a:r>
              <a:rPr lang="es-PE" sz="1200" dirty="0"/>
              <a:t> App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200" dirty="0"/>
              <a:t>Simulador Aritmética: Multiplicación, división, factorización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ES" sz="1200" dirty="0" err="1"/>
              <a:t>Oraculo</a:t>
            </a:r>
            <a:r>
              <a:rPr lang="es-ES" sz="1200" dirty="0"/>
              <a:t> Matemático</a:t>
            </a:r>
            <a:endParaRPr lang="es-PE" sz="1200" dirty="0"/>
          </a:p>
        </p:txBody>
      </p:sp>
      <p:sp>
        <p:nvSpPr>
          <p:cNvPr id="20" name="Rectángulo 19"/>
          <p:cNvSpPr/>
          <p:nvPr/>
        </p:nvSpPr>
        <p:spPr>
          <a:xfrm>
            <a:off x="9504808" y="3939419"/>
            <a:ext cx="2395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/>
              <a:t>Que ayuda a la movilización de los proyectos Castellano monolingüe: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es-ES" sz="1200" dirty="0"/>
              <a:t>Videos, PDF</a:t>
            </a:r>
            <a:endParaRPr lang="es-P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200" dirty="0"/>
          </a:p>
        </p:txBody>
      </p:sp>
      <p:sp>
        <p:nvSpPr>
          <p:cNvPr id="25" name="Rectángulo 24"/>
          <p:cNvSpPr/>
          <p:nvPr/>
        </p:nvSpPr>
        <p:spPr>
          <a:xfrm>
            <a:off x="9454554" y="4889637"/>
            <a:ext cx="557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solidFill>
                  <a:srgbClr val="2E75B6"/>
                </a:solidFill>
              </a:rPr>
              <a:t>Apps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F4650C7E-6BAC-40B4-9C21-65555B9DD7BD}"/>
              </a:ext>
            </a:extLst>
          </p:cNvPr>
          <p:cNvSpPr/>
          <p:nvPr/>
        </p:nvSpPr>
        <p:spPr>
          <a:xfrm>
            <a:off x="1203192" y="-13834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z</a:t>
            </a:r>
          </a:p>
        </p:txBody>
      </p:sp>
      <p:sp>
        <p:nvSpPr>
          <p:cNvPr id="23" name="Shape 94">
            <a:extLst>
              <a:ext uri="{FF2B5EF4-FFF2-40B4-BE49-F238E27FC236}">
                <a16:creationId xmlns:a16="http://schemas.microsoft.com/office/drawing/2014/main" xmlns="" id="{5ED735B4-6607-4274-B328-7562B975AF2D}"/>
              </a:ext>
            </a:extLst>
          </p:cNvPr>
          <p:cNvSpPr txBox="1"/>
          <p:nvPr/>
        </p:nvSpPr>
        <p:spPr>
          <a:xfrm>
            <a:off x="1344847" y="217029"/>
            <a:ext cx="10727124" cy="6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Experiencias de aprendizaje – Sin conectividad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EA90A17B-D15A-4AB4-9417-CFB0B27C0BE4}"/>
              </a:ext>
            </a:extLst>
          </p:cNvPr>
          <p:cNvSpPr/>
          <p:nvPr/>
        </p:nvSpPr>
        <p:spPr>
          <a:xfrm>
            <a:off x="0" y="-12850"/>
            <a:ext cx="1221037" cy="10778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xmlns="" id="{640A1BD6-F710-401C-A57E-03B77D5E89C4}"/>
              </a:ext>
            </a:extLst>
          </p:cNvPr>
          <p:cNvSpPr/>
          <p:nvPr/>
        </p:nvSpPr>
        <p:spPr>
          <a:xfrm>
            <a:off x="0" y="1"/>
            <a:ext cx="1221037" cy="10778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xmlns="" id="{E3236A6B-DA6F-4918-84AA-46FFD2FC4B83}"/>
              </a:ext>
            </a:extLst>
          </p:cNvPr>
          <p:cNvCxnSpPr>
            <a:cxnSpLocks/>
          </p:cNvCxnSpPr>
          <p:nvPr/>
        </p:nvCxnSpPr>
        <p:spPr>
          <a:xfrm>
            <a:off x="9311325" y="1605392"/>
            <a:ext cx="0" cy="479763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o 31">
            <a:extLst>
              <a:ext uri="{FF2B5EF4-FFF2-40B4-BE49-F238E27FC236}">
                <a16:creationId xmlns:a16="http://schemas.microsoft.com/office/drawing/2014/main" xmlns="" id="{11B6CE79-1F50-444F-B90B-0B4ED84238FA}"/>
              </a:ext>
            </a:extLst>
          </p:cNvPr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xmlns="" id="{BF11212A-64E7-46AF-A70A-F5001488C09A}"/>
                </a:ext>
              </a:extLst>
            </p:cNvPr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xmlns="" id="{363C05CD-4049-473E-A000-D7A7EAE59CD5}"/>
                </a:ext>
              </a:extLst>
            </p:cNvPr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xmlns="" id="{DE4CF974-4CF7-41B9-B39D-595024E910B5}"/>
                </a:ext>
              </a:extLst>
            </p:cNvPr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49234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28" y="2126736"/>
            <a:ext cx="8814606" cy="396372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527264" y="1404788"/>
            <a:ext cx="657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800" b="1" dirty="0">
                <a:solidFill>
                  <a:srgbClr val="2E75B6"/>
                </a:solidFill>
              </a:rPr>
              <a:t>EIB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9428016" y="3547255"/>
            <a:ext cx="1498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solidFill>
                  <a:srgbClr val="2E75B6"/>
                </a:solidFill>
              </a:rPr>
              <a:t>Contenido digital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9497688" y="5358550"/>
            <a:ext cx="28379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/>
              <a:t>Que desarrollan competencias comunicativas y matemáticas: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200" dirty="0"/>
              <a:t>Colena App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200" dirty="0"/>
              <a:t>Castellaneando App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200" dirty="0" err="1"/>
              <a:t>Abacus</a:t>
            </a:r>
            <a:r>
              <a:rPr lang="es-PE" sz="1200" dirty="0"/>
              <a:t> App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ES" sz="1200" dirty="0"/>
              <a:t>Oráculo matemático</a:t>
            </a:r>
            <a:endParaRPr lang="es-PE" sz="1200" dirty="0"/>
          </a:p>
        </p:txBody>
      </p:sp>
      <p:sp>
        <p:nvSpPr>
          <p:cNvPr id="28" name="Rectángulo 27"/>
          <p:cNvSpPr/>
          <p:nvPr/>
        </p:nvSpPr>
        <p:spPr>
          <a:xfrm>
            <a:off x="9509886" y="3800318"/>
            <a:ext cx="2623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/>
              <a:t>Que ayuda a la movilización de los proyectos en lengua materna y castellano: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200" dirty="0"/>
              <a:t>La cosecha / </a:t>
            </a:r>
            <a:r>
              <a:rPr lang="es-PE" sz="1200" dirty="0" err="1"/>
              <a:t>Kawsaykuna</a:t>
            </a:r>
            <a:r>
              <a:rPr lang="es-PE" sz="1200" dirty="0"/>
              <a:t> </a:t>
            </a:r>
            <a:r>
              <a:rPr lang="es-PE" sz="1200" dirty="0" err="1"/>
              <a:t>huñuy</a:t>
            </a:r>
            <a:endParaRPr lang="es-PE" sz="12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200" dirty="0" err="1"/>
              <a:t>Kuka</a:t>
            </a:r>
            <a:r>
              <a:rPr lang="es-PE" sz="1200" dirty="0"/>
              <a:t> Mama </a:t>
            </a:r>
            <a:r>
              <a:rPr lang="es-PE" sz="1200" dirty="0" err="1"/>
              <a:t>uywaymanta</a:t>
            </a:r>
            <a:endParaRPr lang="es-PE" sz="1200" dirty="0"/>
          </a:p>
        </p:txBody>
      </p:sp>
      <p:sp>
        <p:nvSpPr>
          <p:cNvPr id="29" name="Rectángulo 28"/>
          <p:cNvSpPr/>
          <p:nvPr/>
        </p:nvSpPr>
        <p:spPr>
          <a:xfrm>
            <a:off x="9509886" y="5127854"/>
            <a:ext cx="5572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solidFill>
                  <a:srgbClr val="2E75B6"/>
                </a:solidFill>
              </a:rPr>
              <a:t>Apps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F4650C7E-6BAC-40B4-9C21-65555B9DD7BD}"/>
              </a:ext>
            </a:extLst>
          </p:cNvPr>
          <p:cNvSpPr/>
          <p:nvPr/>
        </p:nvSpPr>
        <p:spPr>
          <a:xfrm>
            <a:off x="1221037" y="-1285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Shape 94">
            <a:extLst>
              <a:ext uri="{FF2B5EF4-FFF2-40B4-BE49-F238E27FC236}">
                <a16:creationId xmlns:a16="http://schemas.microsoft.com/office/drawing/2014/main" xmlns="" id="{5ED735B4-6607-4274-B328-7562B975AF2D}"/>
              </a:ext>
            </a:extLst>
          </p:cNvPr>
          <p:cNvSpPr txBox="1"/>
          <p:nvPr/>
        </p:nvSpPr>
        <p:spPr>
          <a:xfrm>
            <a:off x="1350997" y="222007"/>
            <a:ext cx="10727124" cy="6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Experiencias de aprendizaje – Sin conectividad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EA90A17B-D15A-4AB4-9417-CFB0B27C0BE4}"/>
              </a:ext>
            </a:extLst>
          </p:cNvPr>
          <p:cNvSpPr/>
          <p:nvPr/>
        </p:nvSpPr>
        <p:spPr>
          <a:xfrm>
            <a:off x="0" y="-12850"/>
            <a:ext cx="1221037" cy="10778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44E7CB56-B0B1-408D-9BD5-B30DFD4B9D31}"/>
              </a:ext>
            </a:extLst>
          </p:cNvPr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xmlns="" id="{08D1A2CD-88A8-4F6E-BF68-297688D010EE}"/>
                </a:ext>
              </a:extLst>
            </p:cNvPr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68C32CF0-6176-45F0-902E-68FB86640212}"/>
                </a:ext>
              </a:extLst>
            </p:cNvPr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xmlns="" id="{AB941C64-E8EA-4122-98A3-F2EDD342C323}"/>
                </a:ext>
              </a:extLst>
            </p:cNvPr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FFB803AF-D3CD-46FD-BC3B-A5005D7CA797}"/>
              </a:ext>
            </a:extLst>
          </p:cNvPr>
          <p:cNvSpPr/>
          <p:nvPr/>
        </p:nvSpPr>
        <p:spPr>
          <a:xfrm>
            <a:off x="9435882" y="1666398"/>
            <a:ext cx="26970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395" marR="30162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Se comunica oralmente en su lengua materna</a:t>
            </a:r>
          </a:p>
          <a:p>
            <a:pPr marL="239395" marR="30162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 Lee diversos tipos de textos escritos en su lengua materna</a:t>
            </a:r>
          </a:p>
          <a:p>
            <a:pPr marL="239395" marR="30162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Escribe diversos tipos de textos en lengua materna</a:t>
            </a:r>
          </a:p>
          <a:p>
            <a:pPr marL="238760" marR="26924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Resuelve problemas de cantidad</a:t>
            </a:r>
          </a:p>
          <a:p>
            <a:pPr marL="238760" marR="269240" indent="-1714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" panose="020B0604020202020204" pitchFamily="34" charset="0"/>
              </a:rPr>
              <a:t>Resuelve problemas de gestión de datos e incertidumbre</a:t>
            </a:r>
            <a:endParaRPr lang="es-PE" sz="120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8E13A287-38BA-4EA5-8372-DBAC979FB9F6}"/>
              </a:ext>
            </a:extLst>
          </p:cNvPr>
          <p:cNvSpPr/>
          <p:nvPr/>
        </p:nvSpPr>
        <p:spPr>
          <a:xfrm>
            <a:off x="9497688" y="1385978"/>
            <a:ext cx="1232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solidFill>
                  <a:srgbClr val="2E75B6"/>
                </a:solidFill>
              </a:rPr>
              <a:t>Competencias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xmlns="" id="{243D5765-F59D-4CD9-964B-24D7581D8A40}"/>
              </a:ext>
            </a:extLst>
          </p:cNvPr>
          <p:cNvCxnSpPr>
            <a:cxnSpLocks/>
          </p:cNvCxnSpPr>
          <p:nvPr/>
        </p:nvCxnSpPr>
        <p:spPr>
          <a:xfrm>
            <a:off x="9354012" y="1609429"/>
            <a:ext cx="0" cy="479763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79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7" y="1803371"/>
            <a:ext cx="8612786" cy="461253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537977" y="1203341"/>
            <a:ext cx="2468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b="1" dirty="0">
                <a:solidFill>
                  <a:srgbClr val="2E75B6"/>
                </a:solidFill>
              </a:rPr>
              <a:t>Rural Monolingüe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396280" y="1605392"/>
            <a:ext cx="26818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395" marR="30162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Se comunica oralmente en su lengua</a:t>
            </a:r>
            <a:r>
              <a:rPr lang="es-ES" sz="1200" spc="-35" dirty="0"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materna.</a:t>
            </a:r>
            <a:endParaRPr lang="es-PE" sz="1200" dirty="0"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39395" marR="30162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Lee diversos tipos de textos escritos en su lengua materna.</a:t>
            </a:r>
          </a:p>
          <a:p>
            <a:pPr marL="239395" marR="13208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" panose="020B0604020202020204" pitchFamily="34" charset="0"/>
              </a:rPr>
              <a:t>Escribe diversos tipos de textos en lengua materna.</a:t>
            </a:r>
          </a:p>
          <a:p>
            <a:pPr marL="238760" marR="26924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Resuelve problemas de cantidad.</a:t>
            </a:r>
          </a:p>
          <a:p>
            <a:pPr marL="238760" marR="26924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" panose="020B0604020202020204" pitchFamily="34" charset="0"/>
              </a:rPr>
              <a:t>Resuelve problemas de gestión de datos e incertidumbre.</a:t>
            </a:r>
            <a:endParaRPr lang="es-PE" sz="1200" dirty="0"/>
          </a:p>
          <a:p>
            <a:pPr marL="239395" marR="13208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PE" sz="1200" dirty="0"/>
          </a:p>
        </p:txBody>
      </p:sp>
      <p:sp>
        <p:nvSpPr>
          <p:cNvPr id="15" name="Rectángulo 14"/>
          <p:cNvSpPr/>
          <p:nvPr/>
        </p:nvSpPr>
        <p:spPr>
          <a:xfrm>
            <a:off x="9473969" y="1320144"/>
            <a:ext cx="1232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solidFill>
                  <a:srgbClr val="2E75B6"/>
                </a:solidFill>
              </a:rPr>
              <a:t>Competencias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9485563" y="3581683"/>
            <a:ext cx="19046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2E75B6"/>
                </a:solidFill>
              </a:rPr>
              <a:t>Contenido digital </a:t>
            </a:r>
          </a:p>
          <a:p>
            <a:r>
              <a:rPr lang="es-ES_tradnl" sz="1100" dirty="0">
                <a:solidFill>
                  <a:srgbClr val="2E75B6"/>
                </a:solidFill>
              </a:rPr>
              <a:t>Se actualiza automáticamente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9501524" y="4895800"/>
            <a:ext cx="24636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200" dirty="0"/>
              <a:t>Que desarrollan competencias comunicativas y matemáticas: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200" dirty="0"/>
              <a:t>Simulador Aritmética: </a:t>
            </a:r>
            <a:r>
              <a:rPr lang="es-PE" sz="1200" dirty="0" err="1"/>
              <a:t>Multiplicacón</a:t>
            </a:r>
            <a:r>
              <a:rPr lang="es-PE" sz="1200" dirty="0"/>
              <a:t>, división, factorización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200" dirty="0" err="1"/>
              <a:t>GeoGebra</a:t>
            </a:r>
            <a:r>
              <a:rPr lang="es-PE" sz="1200" dirty="0"/>
              <a:t> Geometría APP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200" dirty="0" err="1"/>
              <a:t>Xmind</a:t>
            </a:r>
            <a:r>
              <a:rPr lang="es-PE" sz="1200" dirty="0"/>
              <a:t> App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200" dirty="0" err="1"/>
              <a:t>Khan</a:t>
            </a:r>
            <a:r>
              <a:rPr lang="es-PE" sz="1200" dirty="0"/>
              <a:t> </a:t>
            </a:r>
            <a:r>
              <a:rPr lang="es-PE" sz="1200" dirty="0" err="1"/>
              <a:t>Academic</a:t>
            </a:r>
            <a:endParaRPr lang="es-P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200" dirty="0"/>
          </a:p>
        </p:txBody>
      </p:sp>
      <p:sp>
        <p:nvSpPr>
          <p:cNvPr id="20" name="Rectángulo 19"/>
          <p:cNvSpPr/>
          <p:nvPr/>
        </p:nvSpPr>
        <p:spPr>
          <a:xfrm>
            <a:off x="9684525" y="3294870"/>
            <a:ext cx="21609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s-PE" sz="1100" dirty="0"/>
          </a:p>
        </p:txBody>
      </p:sp>
      <p:sp>
        <p:nvSpPr>
          <p:cNvPr id="22" name="Rectángulo 21"/>
          <p:cNvSpPr/>
          <p:nvPr/>
        </p:nvSpPr>
        <p:spPr>
          <a:xfrm>
            <a:off x="9473969" y="4591549"/>
            <a:ext cx="486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solidFill>
                  <a:srgbClr val="2E75B6"/>
                </a:solidFill>
              </a:rPr>
              <a:t>App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501524" y="4109639"/>
            <a:ext cx="221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Videos, simuladores, PDF, lecturas, APP, audio libros, </a:t>
            </a:r>
            <a:r>
              <a:rPr lang="es-ES" sz="1200" dirty="0" err="1"/>
              <a:t>etc</a:t>
            </a:r>
            <a:endParaRPr lang="es-PE" sz="120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90F5F6D2-A266-412E-AC88-66548E5EEC13}"/>
              </a:ext>
            </a:extLst>
          </p:cNvPr>
          <p:cNvSpPr/>
          <p:nvPr/>
        </p:nvSpPr>
        <p:spPr>
          <a:xfrm>
            <a:off x="1221037" y="-1285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Shape 94">
            <a:extLst>
              <a:ext uri="{FF2B5EF4-FFF2-40B4-BE49-F238E27FC236}">
                <a16:creationId xmlns:a16="http://schemas.microsoft.com/office/drawing/2014/main" xmlns="" id="{182BDD2F-BC1A-40CF-826D-26B89A4FF9FB}"/>
              </a:ext>
            </a:extLst>
          </p:cNvPr>
          <p:cNvSpPr txBox="1"/>
          <p:nvPr/>
        </p:nvSpPr>
        <p:spPr>
          <a:xfrm>
            <a:off x="1350997" y="222007"/>
            <a:ext cx="10727124" cy="6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Experiencias de aprendizaje – Con conectividad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5ED8C96A-41F3-4D08-AB44-6DAEA00CD8C8}"/>
              </a:ext>
            </a:extLst>
          </p:cNvPr>
          <p:cNvSpPr/>
          <p:nvPr/>
        </p:nvSpPr>
        <p:spPr>
          <a:xfrm>
            <a:off x="0" y="-12850"/>
            <a:ext cx="1221037" cy="10778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8939818C-3D88-4784-B0B5-2A1007C95FCD}"/>
              </a:ext>
            </a:extLst>
          </p:cNvPr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xmlns="" id="{3063E260-8385-4434-B768-6AEB5C43EF9C}"/>
                </a:ext>
              </a:extLst>
            </p:cNvPr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F5EF2865-6CA5-48DF-BE68-A44CEF6318A9}"/>
                </a:ext>
              </a:extLst>
            </p:cNvPr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xmlns="" id="{E46F5143-24DB-4B20-AC01-C3BF1426902F}"/>
                </a:ext>
              </a:extLst>
            </p:cNvPr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xmlns="" id="{2D682EE4-4515-4025-B441-F7AC34A478B4}"/>
              </a:ext>
            </a:extLst>
          </p:cNvPr>
          <p:cNvCxnSpPr>
            <a:cxnSpLocks/>
          </p:cNvCxnSpPr>
          <p:nvPr/>
        </p:nvCxnSpPr>
        <p:spPr>
          <a:xfrm>
            <a:off x="9311325" y="1605392"/>
            <a:ext cx="0" cy="479763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86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0" y="2267820"/>
            <a:ext cx="8975776" cy="355383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458844" y="1666398"/>
            <a:ext cx="2638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9395" marR="30162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Se comunica oralmente en su lengua</a:t>
            </a:r>
            <a:r>
              <a:rPr lang="es-ES" sz="1200" spc="-35" dirty="0">
                <a:ea typeface="Arial Narrow" panose="020B0606020202030204" pitchFamily="34" charset="0"/>
                <a:cs typeface="Arial Narrow" panose="020B0606020202030204" pitchFamily="34" charset="0"/>
              </a:rPr>
              <a:t> </a:t>
            </a: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materna.</a:t>
            </a:r>
            <a:endParaRPr lang="es-PE" sz="1200" dirty="0"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239395" marR="301625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Lee diversos tipos de textos escritos en su lengua materna.</a:t>
            </a:r>
          </a:p>
          <a:p>
            <a:pPr marL="239395" marR="13208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" panose="020B0604020202020204" pitchFamily="34" charset="0"/>
              </a:rPr>
              <a:t>Escribe diversos tipos de textos en lengua materna.</a:t>
            </a:r>
          </a:p>
          <a:p>
            <a:pPr marL="238760" marR="26924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 Narrow" panose="020B0606020202030204" pitchFamily="34" charset="0"/>
                <a:cs typeface="Arial Narrow" panose="020B0606020202030204" pitchFamily="34" charset="0"/>
              </a:rPr>
              <a:t>Resuelve problemas de cantidad.</a:t>
            </a:r>
          </a:p>
          <a:p>
            <a:pPr marL="238760" marR="26924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ea typeface="Arial" panose="020B0604020202020204" pitchFamily="34" charset="0"/>
              </a:rPr>
              <a:t>Resuelve problemas de gestión de datos e incertidumbre.</a:t>
            </a:r>
            <a:endParaRPr lang="es-PE" sz="1200" dirty="0"/>
          </a:p>
        </p:txBody>
      </p:sp>
      <p:sp>
        <p:nvSpPr>
          <p:cNvPr id="23" name="Rectángulo 22"/>
          <p:cNvSpPr/>
          <p:nvPr/>
        </p:nvSpPr>
        <p:spPr>
          <a:xfrm>
            <a:off x="9553018" y="3675248"/>
            <a:ext cx="190468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>
                <a:solidFill>
                  <a:srgbClr val="2E75B6"/>
                </a:solidFill>
              </a:rPr>
              <a:t>Contenido digital </a:t>
            </a:r>
          </a:p>
          <a:p>
            <a:r>
              <a:rPr lang="es-ES_tradnl" sz="1100" dirty="0">
                <a:solidFill>
                  <a:srgbClr val="2E75B6"/>
                </a:solidFill>
              </a:rPr>
              <a:t>Se actualiza automáticamente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9581418" y="5191602"/>
            <a:ext cx="263898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/>
              <a:t>Que desarrollan competencias comunicativas y matemáticas: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100" dirty="0"/>
              <a:t>Simulador Aritmética: </a:t>
            </a:r>
            <a:r>
              <a:rPr lang="es-PE" sz="1100" dirty="0" err="1"/>
              <a:t>Multiplicacón</a:t>
            </a:r>
            <a:r>
              <a:rPr lang="es-PE" sz="1100" dirty="0"/>
              <a:t>, división, factorización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100" dirty="0"/>
              <a:t>Colena App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100" dirty="0" err="1"/>
              <a:t>Abacus</a:t>
            </a:r>
            <a:endParaRPr lang="es-PE" sz="11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s-PE" sz="1100" dirty="0" err="1"/>
              <a:t>Khan</a:t>
            </a:r>
            <a:r>
              <a:rPr lang="es-PE" sz="1100" dirty="0"/>
              <a:t> </a:t>
            </a:r>
            <a:r>
              <a:rPr lang="es-PE" sz="1100" dirty="0" err="1"/>
              <a:t>Academic</a:t>
            </a:r>
            <a:endParaRPr lang="es-PE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PE" sz="1100" dirty="0"/>
          </a:p>
        </p:txBody>
      </p:sp>
      <p:sp>
        <p:nvSpPr>
          <p:cNvPr id="26" name="Rectángulo 25"/>
          <p:cNvSpPr/>
          <p:nvPr/>
        </p:nvSpPr>
        <p:spPr>
          <a:xfrm>
            <a:off x="9581418" y="4895064"/>
            <a:ext cx="485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>
                <a:solidFill>
                  <a:srgbClr val="2E75B6"/>
                </a:solidFill>
              </a:rPr>
              <a:t>App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9581418" y="4152302"/>
            <a:ext cx="221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200" dirty="0"/>
              <a:t>Videos, simuladores, PDF, lecturas, APP, audio libros, </a:t>
            </a:r>
            <a:r>
              <a:rPr lang="es-ES" sz="1200" dirty="0" err="1"/>
              <a:t>etc</a:t>
            </a:r>
            <a:r>
              <a:rPr lang="es-ES" sz="1200" dirty="0"/>
              <a:t> en castellano y LO</a:t>
            </a:r>
            <a:endParaRPr lang="es-PE" sz="1200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EDFAF532-3743-441C-8437-50B18EA55D7F}"/>
              </a:ext>
            </a:extLst>
          </p:cNvPr>
          <p:cNvSpPr/>
          <p:nvPr/>
        </p:nvSpPr>
        <p:spPr>
          <a:xfrm>
            <a:off x="1221037" y="-1285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Shape 94">
            <a:extLst>
              <a:ext uri="{FF2B5EF4-FFF2-40B4-BE49-F238E27FC236}">
                <a16:creationId xmlns:a16="http://schemas.microsoft.com/office/drawing/2014/main" xmlns="" id="{6849A7A9-7170-470E-B182-2434FCAA7B37}"/>
              </a:ext>
            </a:extLst>
          </p:cNvPr>
          <p:cNvSpPr txBox="1"/>
          <p:nvPr/>
        </p:nvSpPr>
        <p:spPr>
          <a:xfrm>
            <a:off x="1350997" y="222007"/>
            <a:ext cx="10727124" cy="6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es-E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Experiencias de aprendizaje – Con conectividad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05F1AA29-69BD-4A27-9AE7-9D1AA1D3EA72}"/>
              </a:ext>
            </a:extLst>
          </p:cNvPr>
          <p:cNvSpPr/>
          <p:nvPr/>
        </p:nvSpPr>
        <p:spPr>
          <a:xfrm>
            <a:off x="0" y="-12850"/>
            <a:ext cx="1221037" cy="10778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xmlns="" id="{6E684D37-BEB5-43B6-BC48-2066A3066EE7}"/>
              </a:ext>
            </a:extLst>
          </p:cNvPr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xmlns="" id="{808F895E-DD54-48EF-9E65-540BFD275126}"/>
                </a:ext>
              </a:extLst>
            </p:cNvPr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9E9C74D7-7E6C-407B-8F06-4C613B71969D}"/>
                </a:ext>
              </a:extLst>
            </p:cNvPr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xmlns="" id="{2CE1A603-7FC4-4249-9941-AE9C2065097C}"/>
                </a:ext>
              </a:extLst>
            </p:cNvPr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215A6D25-C145-4765-B74A-4CB4FB0B3F44}"/>
              </a:ext>
            </a:extLst>
          </p:cNvPr>
          <p:cNvSpPr/>
          <p:nvPr/>
        </p:nvSpPr>
        <p:spPr>
          <a:xfrm>
            <a:off x="4527264" y="1404788"/>
            <a:ext cx="657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800" b="1" dirty="0">
                <a:solidFill>
                  <a:srgbClr val="2E75B6"/>
                </a:solidFill>
              </a:rPr>
              <a:t>EIB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B5068075-C9D8-419F-99B6-1617D65C37DB}"/>
              </a:ext>
            </a:extLst>
          </p:cNvPr>
          <p:cNvCxnSpPr>
            <a:cxnSpLocks/>
          </p:cNvCxnSpPr>
          <p:nvPr/>
        </p:nvCxnSpPr>
        <p:spPr>
          <a:xfrm>
            <a:off x="9354012" y="1609429"/>
            <a:ext cx="0" cy="479763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2A2ED52C-C9D9-4302-B9E3-5A77FCAD293F}"/>
              </a:ext>
            </a:extLst>
          </p:cNvPr>
          <p:cNvSpPr/>
          <p:nvPr/>
        </p:nvSpPr>
        <p:spPr>
          <a:xfrm>
            <a:off x="9497688" y="1385978"/>
            <a:ext cx="1232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1400" b="1" dirty="0">
                <a:solidFill>
                  <a:srgbClr val="2E75B6"/>
                </a:solidFill>
              </a:rPr>
              <a:t>Competencias</a:t>
            </a:r>
          </a:p>
        </p:txBody>
      </p:sp>
    </p:spTree>
    <p:extLst>
      <p:ext uri="{BB962C8B-B14F-4D97-AF65-F5344CB8AC3E}">
        <p14:creationId xmlns:p14="http://schemas.microsoft.com/office/powerpoint/2010/main" val="39627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29265" y="2592755"/>
            <a:ext cx="3356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Atención a población con Lenguas Originaria </a:t>
            </a:r>
            <a:r>
              <a:rPr lang="es-P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Offline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401511" y="2510161"/>
            <a:ext cx="3121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Atención a Población Afroperuana Online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91130" y="3429000"/>
            <a:ext cx="56455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(Cuerpo)"/>
              </a:rPr>
              <a:t>COLENA</a:t>
            </a:r>
            <a:r>
              <a:rPr kumimoji="0" lang="es-ES_tradnl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(Cuerpo)"/>
              </a:rPr>
              <a:t> </a:t>
            </a:r>
            <a:r>
              <a:rPr kumimoji="0" lang="es-PE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(Cuerpo)"/>
              </a:rPr>
              <a:t>comunicación en lenguas originarias </a:t>
            </a:r>
            <a:r>
              <a:rPr kumimoji="0" lang="es-ES_tradnl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(Cuerpo)"/>
              </a:rPr>
              <a:t>en </a:t>
            </a:r>
            <a:r>
              <a:rPr kumimoji="0" lang="es-PE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(Cuerpo)"/>
              </a:rPr>
              <a:t>4 lenguas: shipibo, ashaninka, quechua central, quechua sureño.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(Cuerpo)"/>
              </a:rPr>
              <a:t>APP </a:t>
            </a:r>
            <a:r>
              <a:rPr kumimoji="0" lang="es-PE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(Cuerpo)"/>
              </a:rPr>
              <a:t>Castellaneando</a:t>
            </a:r>
            <a:r>
              <a:rPr lang="es-PE" sz="1400" dirty="0">
                <a:solidFill>
                  <a:schemeClr val="bg2">
                    <a:lumMod val="25000"/>
                  </a:schemeClr>
                </a:solidFill>
                <a:latin typeface="Calibri (Cuerpo)"/>
              </a:rPr>
              <a:t>.</a:t>
            </a:r>
            <a:endParaRPr kumimoji="0" lang="es-PE" sz="1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(Cuerpo)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(Cuerpo)"/>
              </a:rPr>
              <a:t>APP Saberes y conocimientos de nuestra comunidad: 07 lenguas originarias (Kandozi, Yine, Quechua amazónico, Achuar, Urarina, Matsigenka, Ticuna</a:t>
            </a:r>
            <a:r>
              <a:rPr kumimoji="0" lang="es-ES_tradnl" sz="14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(Cuerpo)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1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(Cuerpo)"/>
            </a:endParaRPr>
          </a:p>
          <a:p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 (Cuerpo)"/>
              </a:rPr>
              <a:t>En Proyección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 (Cuerpo)"/>
              </a:rPr>
              <a:t>APP de castellano como segunda lengua para 5to de secundaria.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 (Cuerpo)"/>
              </a:rPr>
              <a:t>APP de comunicación en lenguas originarias en 12 lengua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 (Cuerpo)"/>
              </a:rPr>
              <a:t>APP Saberes y conocimientos de nuestra comunidad- C.PS y CTA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 (Cuerpo)"/>
              </a:rPr>
              <a:t>APP de experiencias de aprendizaje para Primaria, online y offline.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 (Cuerpo)"/>
              </a:rPr>
              <a:t>APP de proyectos de aprendizaje para Secundaria, online y offline.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sz="1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(Cuerpo)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695042" y="3444256"/>
            <a:ext cx="505295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 (Cuerpo)"/>
              </a:rPr>
              <a:t>Aprendiendo de los orígenes de la cultura afroperuana.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 (Cuerpo)"/>
              </a:rPr>
              <a:t>Saberes y conocimientos ancestrales de la cultura afroperuana (I,II.III). 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 (Cuerpo)"/>
              </a:rPr>
              <a:t>Personalidades afroperuanas de hoy y de siempre.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 (Cuerpo)"/>
              </a:rPr>
              <a:t>Manifestaciones espirituales de la cultura afroperuana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 (Cuerpo)"/>
              </a:rPr>
              <a:t>Mujeres afroperuanas Un ejemplo de contribución al país.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s-ES" sz="1400" dirty="0">
                <a:solidFill>
                  <a:schemeClr val="bg2">
                    <a:lumMod val="25000"/>
                  </a:schemeClr>
                </a:solidFill>
                <a:latin typeface="Calibri (Cuerpo)"/>
              </a:rPr>
              <a:t>Viviendo sin discriminación y racismo (I y II).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19" y="1248605"/>
            <a:ext cx="1180163" cy="11801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19" y="1320976"/>
            <a:ext cx="1180163" cy="118016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221037" y="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Shape 94">
            <a:extLst>
              <a:ext uri="{FF2B5EF4-FFF2-40B4-BE49-F238E27FC236}">
                <a16:creationId xmlns:a16="http://schemas.microsoft.com/office/drawing/2014/main" xmlns="" id="{05D44EE5-73B0-4CAB-BEBC-FA776D843191}"/>
              </a:ext>
            </a:extLst>
          </p:cNvPr>
          <p:cNvSpPr txBox="1"/>
          <p:nvPr/>
        </p:nvSpPr>
        <p:spPr>
          <a:xfrm>
            <a:off x="1505005" y="243149"/>
            <a:ext cx="7001332" cy="6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es-ES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Materiales propuestos</a:t>
            </a:r>
            <a:endParaRPr lang="es-PE" sz="3200" b="1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0" y="1"/>
            <a:ext cx="1221037" cy="10778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8" name="Grupo 17"/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19" name="Elipse 18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Elipse 19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Elipse 20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cxnSp>
        <p:nvCxnSpPr>
          <p:cNvPr id="4" name="Conector recto 3"/>
          <p:cNvCxnSpPr/>
          <p:nvPr/>
        </p:nvCxnSpPr>
        <p:spPr>
          <a:xfrm>
            <a:off x="6322410" y="1911057"/>
            <a:ext cx="0" cy="45925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artículos&#10;&#10;Descripción generada automáticamente">
            <a:extLst>
              <a:ext uri="{FF2B5EF4-FFF2-40B4-BE49-F238E27FC236}">
                <a16:creationId xmlns:a16="http://schemas.microsoft.com/office/drawing/2014/main" xmlns="" id="{C2275E39-9735-A040-825F-44E1E5C72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7" r="40150" b="6614"/>
          <a:stretch/>
        </p:blipFill>
        <p:spPr>
          <a:xfrm>
            <a:off x="3765532" y="4645640"/>
            <a:ext cx="1586049" cy="1202039"/>
          </a:xfrm>
          <a:prstGeom prst="rect">
            <a:avLst/>
          </a:prstGeom>
        </p:spPr>
      </p:pic>
      <p:pic>
        <p:nvPicPr>
          <p:cNvPr id="16" name="Imagen 1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xmlns="" id="{C12A4B37-2389-8E44-AA7F-F4E714B740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2" t="24646" r="7328" b="32774"/>
          <a:stretch/>
        </p:blipFill>
        <p:spPr>
          <a:xfrm>
            <a:off x="2408447" y="1876239"/>
            <a:ext cx="3401122" cy="978772"/>
          </a:xfrm>
          <a:prstGeom prst="rect">
            <a:avLst/>
          </a:prstGeom>
        </p:spPr>
      </p:pic>
      <p:pic>
        <p:nvPicPr>
          <p:cNvPr id="26" name="Imagen 25" descr="Un conjunto de letras negras en un fondo blanco&#10;&#10;Descripción generada automáticamente">
            <a:extLst>
              <a:ext uri="{FF2B5EF4-FFF2-40B4-BE49-F238E27FC236}">
                <a16:creationId xmlns:a16="http://schemas.microsoft.com/office/drawing/2014/main" xmlns="" id="{ACB9BFC8-A949-5B4A-BDE4-1D5F864EC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624" y="4832767"/>
            <a:ext cx="2540000" cy="838200"/>
          </a:xfrm>
          <a:prstGeom prst="rect">
            <a:avLst/>
          </a:prstGeom>
        </p:spPr>
      </p:pic>
      <p:pic>
        <p:nvPicPr>
          <p:cNvPr id="28" name="Imagen 27" descr="Imagen que contiene grande, reloj, azul&#10;&#10;Descripción generada automáticamente">
            <a:extLst>
              <a:ext uri="{FF2B5EF4-FFF2-40B4-BE49-F238E27FC236}">
                <a16:creationId xmlns:a16="http://schemas.microsoft.com/office/drawing/2014/main" xmlns="" id="{5F70512E-A0EF-9A49-9C6A-7ABDF7A14A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61" y="4620477"/>
            <a:ext cx="1202039" cy="1202039"/>
          </a:xfrm>
          <a:prstGeom prst="rect">
            <a:avLst/>
          </a:prstGeom>
        </p:spPr>
      </p:pic>
      <p:pic>
        <p:nvPicPr>
          <p:cNvPr id="30" name="Imagen 29" descr="Imagen que contiene reloj, objeto, señal&#10;&#10;Descripción generada automáticamente">
            <a:extLst>
              <a:ext uri="{FF2B5EF4-FFF2-40B4-BE49-F238E27FC236}">
                <a16:creationId xmlns:a16="http://schemas.microsoft.com/office/drawing/2014/main" xmlns="" id="{49EA9F8E-C8AC-864F-810C-FAE7B6DEC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66" y="3414628"/>
            <a:ext cx="1665710" cy="78626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38B31386-F3B3-0441-935A-7E66C3C714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882" y="4757274"/>
            <a:ext cx="991518" cy="978773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5AE48D98-4313-EC4A-9854-69BD04A53C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61" y="2026134"/>
            <a:ext cx="3857599" cy="838199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xmlns="" id="{68CB2DA2-8BB1-924C-A037-ABFDFF2B74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860684" y="3414628"/>
            <a:ext cx="2712637" cy="65555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221037" y="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Shape 94">
            <a:extLst>
              <a:ext uri="{FF2B5EF4-FFF2-40B4-BE49-F238E27FC236}">
                <a16:creationId xmlns:a16="http://schemas.microsoft.com/office/drawing/2014/main" xmlns="" id="{05D44EE5-73B0-4CAB-BEBC-FA776D843191}"/>
              </a:ext>
            </a:extLst>
          </p:cNvPr>
          <p:cNvSpPr txBox="1"/>
          <p:nvPr/>
        </p:nvSpPr>
        <p:spPr>
          <a:xfrm>
            <a:off x="1505005" y="243149"/>
            <a:ext cx="7001332" cy="6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Recursos educativos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1"/>
            <a:ext cx="1221037" cy="10778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7" name="Grupo 16"/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18" name="Elipse 17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Elipse 18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Elipse 19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097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3924916" y="1677878"/>
            <a:ext cx="7953048" cy="498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accent4"/>
              </a:buClr>
              <a:buSzPts val="1850"/>
              <a:buFont typeface="Wingdings" panose="05000000000000000000" pitchFamily="2" charset="2"/>
              <a:buChar char="§"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 principal es el </a:t>
            </a:r>
            <a:r>
              <a:rPr lang="es-MX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bienestar emocional </a:t>
            </a: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los estudiantes. 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lnSpc>
                <a:spcPct val="100000"/>
              </a:lnSpc>
              <a:buClr>
                <a:schemeClr val="accent4"/>
              </a:buClr>
              <a:buSzPts val="1850"/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Generar 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oportunidades de aprendizaje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el contexto de aislamiento social generado por la emergencia sanitaria.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buSzPts val="1850"/>
              <a:buFont typeface="Wingdings" panose="05000000000000000000" pitchFamily="2" charset="2"/>
              <a:buChar char="§"/>
            </a:pP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Centralidad Rol del docente: acompañar y retroalimentar.</a:t>
            </a:r>
          </a:p>
          <a:p>
            <a:pPr>
              <a:lnSpc>
                <a:spcPct val="100000"/>
              </a:lnSpc>
              <a:buClr>
                <a:schemeClr val="accent4"/>
              </a:buClr>
              <a:buSzPts val="1850"/>
              <a:buFont typeface="Wingdings" panose="05000000000000000000" pitchFamily="2" charset="2"/>
              <a:buChar char="§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Atención a la diversidad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lingüística y cultural, población con discapacidad, adultos.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50"/>
              <a:buFont typeface="Wingdings" panose="05000000000000000000" pitchFamily="2" charset="2"/>
              <a:buChar char="§"/>
            </a:pP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Reconocimiento de la brecha </a:t>
            </a: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cuanto al acceso a medios de comunicación e internet  y equipamiento en el país, tanto de docentes como de estudiantes.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50"/>
              <a:buFont typeface="Wingdings" panose="05000000000000000000" pitchFamily="2" charset="2"/>
              <a:buChar char="§"/>
            </a:pP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Tratamiento </a:t>
            </a:r>
            <a:r>
              <a:rPr lang="es-P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flexible y gradual </a:t>
            </a:r>
            <a:r>
              <a:rPr lang="es-P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los contenidos curriculares, adecuado a los canales y la recepción de los usuarios.</a:t>
            </a:r>
          </a:p>
          <a:p>
            <a:pPr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50"/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Sostenibilidad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como estrategia que complemente la presencialidad.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12192000" y="214481"/>
            <a:ext cx="1850471" cy="4209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549DF7B2-9DE3-44A5-BBC7-41CD82C2B507}"/>
              </a:ext>
            </a:extLst>
          </p:cNvPr>
          <p:cNvSpPr/>
          <p:nvPr/>
        </p:nvSpPr>
        <p:spPr>
          <a:xfrm>
            <a:off x="3924917" y="436409"/>
            <a:ext cx="7046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Definición de principios que guían el diseño de Aprendo en Casa</a:t>
            </a:r>
            <a:endParaRPr lang="es-PE" sz="2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35965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 rot="5400000">
            <a:off x="-185233" y="3336804"/>
            <a:ext cx="3706427" cy="3335965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rgbClr val="FFC000">
                  <a:alpha val="7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-19510" y="-20001"/>
            <a:ext cx="12229983" cy="6901092"/>
          </a:xfrm>
          <a:custGeom>
            <a:avLst/>
            <a:gdLst>
              <a:gd name="connsiteX0" fmla="*/ 0 w 12219709"/>
              <a:gd name="connsiteY0" fmla="*/ 1117600 h 6881091"/>
              <a:gd name="connsiteX1" fmla="*/ 1394691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1117600 h 6881091"/>
              <a:gd name="connsiteX0" fmla="*/ 0 w 12219709"/>
              <a:gd name="connsiteY0" fmla="*/ 1117600 h 6881091"/>
              <a:gd name="connsiteX1" fmla="*/ 1782618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1117600 h 6881091"/>
              <a:gd name="connsiteX0" fmla="*/ 0 w 12219709"/>
              <a:gd name="connsiteY0" fmla="*/ 2479473 h 6881091"/>
              <a:gd name="connsiteX1" fmla="*/ 1782618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2479473 h 6881091"/>
              <a:gd name="connsiteX0" fmla="*/ 0 w 12219709"/>
              <a:gd name="connsiteY0" fmla="*/ 2489200 h 6890818"/>
              <a:gd name="connsiteX1" fmla="*/ 4126984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2489200 h 6890818"/>
              <a:gd name="connsiteX0" fmla="*/ 0 w 12219709"/>
              <a:gd name="connsiteY0" fmla="*/ 2489200 h 6890818"/>
              <a:gd name="connsiteX1" fmla="*/ 7813767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2489200 h 6890818"/>
              <a:gd name="connsiteX0" fmla="*/ 0 w 12219709"/>
              <a:gd name="connsiteY0" fmla="*/ 5388042 h 6890818"/>
              <a:gd name="connsiteX1" fmla="*/ 7813767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5388042 h 6890818"/>
              <a:gd name="connsiteX0" fmla="*/ 0 w 12219709"/>
              <a:gd name="connsiteY0" fmla="*/ 5388042 h 6890818"/>
              <a:gd name="connsiteX1" fmla="*/ 8261239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5388042 h 6890818"/>
              <a:gd name="connsiteX0" fmla="*/ 0 w 12229983"/>
              <a:gd name="connsiteY0" fmla="*/ 1935925 h 6890818"/>
              <a:gd name="connsiteX1" fmla="*/ 8271513 w 12229983"/>
              <a:gd name="connsiteY1" fmla="*/ 0 h 6890818"/>
              <a:gd name="connsiteX2" fmla="*/ 12229983 w 12229983"/>
              <a:gd name="connsiteY2" fmla="*/ 9727 h 6890818"/>
              <a:gd name="connsiteX3" fmla="*/ 12229983 w 12229983"/>
              <a:gd name="connsiteY3" fmla="*/ 5117436 h 6890818"/>
              <a:gd name="connsiteX4" fmla="*/ 9468310 w 12229983"/>
              <a:gd name="connsiteY4" fmla="*/ 6890818 h 6890818"/>
              <a:gd name="connsiteX5" fmla="*/ 10274 w 12229983"/>
              <a:gd name="connsiteY5" fmla="*/ 6890818 h 6890818"/>
              <a:gd name="connsiteX6" fmla="*/ 0 w 12229983"/>
              <a:gd name="connsiteY6" fmla="*/ 1935925 h 6890818"/>
              <a:gd name="connsiteX0" fmla="*/ 0 w 12229983"/>
              <a:gd name="connsiteY0" fmla="*/ 1935925 h 6890818"/>
              <a:gd name="connsiteX1" fmla="*/ 2867307 w 12229983"/>
              <a:gd name="connsiteY1" fmla="*/ 0 h 6890818"/>
              <a:gd name="connsiteX2" fmla="*/ 12229983 w 12229983"/>
              <a:gd name="connsiteY2" fmla="*/ 9727 h 6890818"/>
              <a:gd name="connsiteX3" fmla="*/ 12229983 w 12229983"/>
              <a:gd name="connsiteY3" fmla="*/ 5117436 h 6890818"/>
              <a:gd name="connsiteX4" fmla="*/ 9468310 w 12229983"/>
              <a:gd name="connsiteY4" fmla="*/ 6890818 h 6890818"/>
              <a:gd name="connsiteX5" fmla="*/ 10274 w 12229983"/>
              <a:gd name="connsiteY5" fmla="*/ 6890818 h 6890818"/>
              <a:gd name="connsiteX6" fmla="*/ 0 w 12229983"/>
              <a:gd name="connsiteY6" fmla="*/ 1935925 h 6890818"/>
              <a:gd name="connsiteX0" fmla="*/ 0 w 12229983"/>
              <a:gd name="connsiteY0" fmla="*/ 1946199 h 6901092"/>
              <a:gd name="connsiteX1" fmla="*/ 2939226 w 12229983"/>
              <a:gd name="connsiteY1" fmla="*/ 0 h 6901092"/>
              <a:gd name="connsiteX2" fmla="*/ 12229983 w 12229983"/>
              <a:gd name="connsiteY2" fmla="*/ 20001 h 6901092"/>
              <a:gd name="connsiteX3" fmla="*/ 12229983 w 12229983"/>
              <a:gd name="connsiteY3" fmla="*/ 5127710 h 6901092"/>
              <a:gd name="connsiteX4" fmla="*/ 9468310 w 12229983"/>
              <a:gd name="connsiteY4" fmla="*/ 6901092 h 6901092"/>
              <a:gd name="connsiteX5" fmla="*/ 10274 w 12229983"/>
              <a:gd name="connsiteY5" fmla="*/ 6901092 h 6901092"/>
              <a:gd name="connsiteX6" fmla="*/ 0 w 12229983"/>
              <a:gd name="connsiteY6" fmla="*/ 1946199 h 6901092"/>
              <a:gd name="connsiteX0" fmla="*/ 0 w 12229983"/>
              <a:gd name="connsiteY0" fmla="*/ 1946199 h 6901092"/>
              <a:gd name="connsiteX1" fmla="*/ 2980323 w 12229983"/>
              <a:gd name="connsiteY1" fmla="*/ 0 h 6901092"/>
              <a:gd name="connsiteX2" fmla="*/ 12229983 w 12229983"/>
              <a:gd name="connsiteY2" fmla="*/ 20001 h 6901092"/>
              <a:gd name="connsiteX3" fmla="*/ 12229983 w 12229983"/>
              <a:gd name="connsiteY3" fmla="*/ 5127710 h 6901092"/>
              <a:gd name="connsiteX4" fmla="*/ 9468310 w 12229983"/>
              <a:gd name="connsiteY4" fmla="*/ 6901092 h 6901092"/>
              <a:gd name="connsiteX5" fmla="*/ 10274 w 12229983"/>
              <a:gd name="connsiteY5" fmla="*/ 6901092 h 6901092"/>
              <a:gd name="connsiteX6" fmla="*/ 0 w 12229983"/>
              <a:gd name="connsiteY6" fmla="*/ 1946199 h 690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9983" h="6901092">
                <a:moveTo>
                  <a:pt x="0" y="1946199"/>
                </a:moveTo>
                <a:lnTo>
                  <a:pt x="2980323" y="0"/>
                </a:lnTo>
                <a:lnTo>
                  <a:pt x="12229983" y="20001"/>
                </a:lnTo>
                <a:lnTo>
                  <a:pt x="12229983" y="5127710"/>
                </a:lnTo>
                <a:lnTo>
                  <a:pt x="9468310" y="6901092"/>
                </a:lnTo>
                <a:lnTo>
                  <a:pt x="10274" y="6901092"/>
                </a:lnTo>
                <a:cubicBezTo>
                  <a:pt x="6849" y="5249461"/>
                  <a:pt x="3425" y="3597830"/>
                  <a:pt x="0" y="1946199"/>
                </a:cubicBezTo>
                <a:close/>
              </a:path>
            </a:pathLst>
          </a:custGeom>
          <a:gradFill>
            <a:gsLst>
              <a:gs pos="0">
                <a:srgbClr val="1E979A"/>
              </a:gs>
              <a:gs pos="100000">
                <a:srgbClr val="92D050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872A566-A83B-764D-B6F9-E30D4B2AB193}"/>
              </a:ext>
            </a:extLst>
          </p:cNvPr>
          <p:cNvSpPr/>
          <p:nvPr/>
        </p:nvSpPr>
        <p:spPr>
          <a:xfrm>
            <a:off x="2180467" y="2524502"/>
            <a:ext cx="78300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Infraestructura tecnológica</a:t>
            </a:r>
            <a:endParaRPr lang="es-P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 rot="19634601">
            <a:off x="4618282" y="7376860"/>
            <a:ext cx="6384554" cy="49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redondeado 5"/>
          <p:cNvSpPr/>
          <p:nvPr/>
        </p:nvSpPr>
        <p:spPr>
          <a:xfrm rot="19634601">
            <a:off x="1031025" y="-355911"/>
            <a:ext cx="6384554" cy="49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/>
          <p:cNvGrpSpPr/>
          <p:nvPr/>
        </p:nvGrpSpPr>
        <p:grpSpPr>
          <a:xfrm>
            <a:off x="5408309" y="1617368"/>
            <a:ext cx="1374344" cy="350134"/>
            <a:chOff x="5034337" y="1601956"/>
            <a:chExt cx="1374344" cy="350134"/>
          </a:xfrm>
        </p:grpSpPr>
        <p:sp>
          <p:nvSpPr>
            <p:cNvPr id="3" name="Elipse 2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Elipse 11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Elipse 12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97299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21037" y="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Shape 94">
            <a:extLst>
              <a:ext uri="{FF2B5EF4-FFF2-40B4-BE49-F238E27FC236}">
                <a16:creationId xmlns:a16="http://schemas.microsoft.com/office/drawing/2014/main" xmlns="" id="{05D44EE5-73B0-4CAB-BEBC-FA776D843191}"/>
              </a:ext>
            </a:extLst>
          </p:cNvPr>
          <p:cNvSpPr txBox="1"/>
          <p:nvPr/>
        </p:nvSpPr>
        <p:spPr>
          <a:xfrm>
            <a:off x="1505005" y="243149"/>
            <a:ext cx="7001332" cy="6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Especificaciones técnicas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1"/>
            <a:ext cx="1221037" cy="1077828"/>
          </a:xfrm>
          <a:prstGeom prst="rect">
            <a:avLst/>
          </a:prstGeom>
          <a:gradFill>
            <a:gsLst>
              <a:gs pos="0">
                <a:srgbClr val="1E979A"/>
              </a:gs>
              <a:gs pos="100000">
                <a:srgbClr val="92D050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7" name="Grupo 6"/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9" name="Elipse 8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0" name="Elipse 9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1" name="Elipse 10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1670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0" y="1"/>
            <a:ext cx="1221037" cy="1077828"/>
          </a:xfrm>
          <a:prstGeom prst="rect">
            <a:avLst/>
          </a:prstGeom>
          <a:gradFill>
            <a:gsLst>
              <a:gs pos="0">
                <a:srgbClr val="1E979A"/>
              </a:gs>
              <a:gs pos="100000">
                <a:srgbClr val="92D050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/>
          <p:cNvGrpSpPr/>
          <p:nvPr/>
        </p:nvGrpSpPr>
        <p:grpSpPr>
          <a:xfrm>
            <a:off x="6906102" y="1580963"/>
            <a:ext cx="4270605" cy="4589027"/>
            <a:chOff x="6248556" y="1013183"/>
            <a:chExt cx="5162126" cy="5547021"/>
          </a:xfrm>
        </p:grpSpPr>
        <p:pic>
          <p:nvPicPr>
            <p:cNvPr id="8" name="Imagen 7" descr="Imagen que contiene electrónica, computadora&#10;&#10;Descripción generada automáticamente">
              <a:extLst>
                <a:ext uri="{FF2B5EF4-FFF2-40B4-BE49-F238E27FC236}">
                  <a16:creationId xmlns:a16="http://schemas.microsoft.com/office/drawing/2014/main" xmlns="" id="{C9AB47BF-7D8D-EB46-B53A-99EF38FF6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48556" y="1013183"/>
              <a:ext cx="5162126" cy="5547021"/>
            </a:xfrm>
            <a:prstGeom prst="rect">
              <a:avLst/>
            </a:prstGeom>
          </p:spPr>
        </p:pic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xmlns="" id="{C56C062C-AC3F-BB4B-BCDA-26F1E7F2C187}"/>
                </a:ext>
              </a:extLst>
            </p:cNvPr>
            <p:cNvCxnSpPr/>
            <p:nvPr/>
          </p:nvCxnSpPr>
          <p:spPr>
            <a:xfrm>
              <a:off x="7911766" y="1611007"/>
              <a:ext cx="3227604" cy="418499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xmlns="" id="{3D9EB292-F0E5-3347-A4C9-B073955F1423}"/>
                </a:ext>
              </a:extLst>
            </p:cNvPr>
            <p:cNvCxnSpPr>
              <a:cxnSpLocks/>
            </p:cNvCxnSpPr>
            <p:nvPr/>
          </p:nvCxnSpPr>
          <p:spPr>
            <a:xfrm>
              <a:off x="6533061" y="3034635"/>
              <a:ext cx="1861717" cy="287313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888125C4-935F-DC4A-B625-71918C908B51}"/>
                </a:ext>
              </a:extLst>
            </p:cNvPr>
            <p:cNvSpPr/>
            <p:nvPr/>
          </p:nvSpPr>
          <p:spPr>
            <a:xfrm>
              <a:off x="9833467" y="2364986"/>
              <a:ext cx="1218970" cy="669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Secundaria</a:t>
              </a:r>
              <a:endParaRPr lang="es-PE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2E4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10’’</a:t>
              </a: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rgbClr val="FF2E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AD0B3AD1-400F-DA4A-9165-B1540B4D34DC}"/>
                </a:ext>
              </a:extLst>
            </p:cNvPr>
            <p:cNvSpPr/>
            <p:nvPr/>
          </p:nvSpPr>
          <p:spPr>
            <a:xfrm>
              <a:off x="7217463" y="3232695"/>
              <a:ext cx="1051282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Primaria</a:t>
              </a:r>
              <a:endParaRPr lang="es-PE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1600" b="1" dirty="0">
                  <a:solidFill>
                    <a:srgbClr val="FF2E45"/>
                  </a:solidFill>
                  <a:latin typeface="Calibri" panose="020F0502020204030204"/>
                </a:rPr>
                <a:t>8’’</a:t>
              </a:r>
              <a:endPara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srgbClr val="FF2E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xmlns="" id="{5F933475-CF0A-CE4F-92E0-510867278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06047"/>
              </p:ext>
            </p:extLst>
          </p:nvPr>
        </p:nvGraphicFramePr>
        <p:xfrm>
          <a:off x="675888" y="1726338"/>
          <a:ext cx="4404146" cy="444365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393826">
                  <a:extLst>
                    <a:ext uri="{9D8B030D-6E8A-4147-A177-3AD203B41FA5}">
                      <a16:colId xmlns:a16="http://schemas.microsoft.com/office/drawing/2014/main" xmlns="" val="2500345011"/>
                    </a:ext>
                  </a:extLst>
                </a:gridCol>
                <a:gridCol w="1339910">
                  <a:extLst>
                    <a:ext uri="{9D8B030D-6E8A-4147-A177-3AD203B41FA5}">
                      <a16:colId xmlns:a16="http://schemas.microsoft.com/office/drawing/2014/main" xmlns="" val="1031254720"/>
                    </a:ext>
                  </a:extLst>
                </a:gridCol>
                <a:gridCol w="1670410">
                  <a:extLst>
                    <a:ext uri="{9D8B030D-6E8A-4147-A177-3AD203B41FA5}">
                      <a16:colId xmlns:a16="http://schemas.microsoft.com/office/drawing/2014/main" xmlns="" val="5207872"/>
                    </a:ext>
                  </a:extLst>
                </a:gridCol>
              </a:tblGrid>
              <a:tr h="31969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Características Técnicas Mínimas</a:t>
                      </a:r>
                      <a:endParaRPr lang="es-PE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4517142"/>
                  </a:ext>
                </a:extLst>
              </a:tr>
              <a:tr h="24227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TABLET con o sin Cargador Solar.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8124472"/>
                  </a:ext>
                </a:extLst>
              </a:tr>
              <a:tr h="47454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COMPONENTES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RANGO DE CARACTERÍSTICAS</a:t>
                      </a:r>
                      <a:endParaRPr lang="es-PE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1729092"/>
                  </a:ext>
                </a:extLst>
              </a:tr>
              <a:tr h="50621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PANTALLA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Tamaño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8’’ - 10’’ Pulgadas Multitáctil</a:t>
                      </a:r>
                      <a:endParaRPr lang="es-PE" sz="1100" u="none" strike="noStrike" kern="1200" dirty="0">
                        <a:effectLst/>
                      </a:endParaRPr>
                    </a:p>
                    <a:p>
                      <a:pPr algn="l" fontAlgn="ctr"/>
                      <a:r>
                        <a:rPr lang="es-PE" sz="1100" u="none" strike="noStrike" kern="1200" dirty="0">
                          <a:effectLst/>
                        </a:rPr>
                        <a:t>1920 x 1200</a:t>
                      </a:r>
                      <a:endParaRPr lang="es-PE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1372169"/>
                  </a:ext>
                </a:extLst>
              </a:tr>
              <a:tr h="24227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PROCESADOR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Número de núcleos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4 - núcleos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4470288"/>
                  </a:ext>
                </a:extLst>
              </a:tr>
              <a:tr h="24227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MEMORIA RAM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Capacidad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2  GB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151081"/>
                  </a:ext>
                </a:extLst>
              </a:tr>
              <a:tr h="47454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ALMACENAMIENTO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Interno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32  GB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8533561"/>
                  </a:ext>
                </a:extLst>
              </a:tr>
              <a:tr h="24227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PUERTO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Ranura SIM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3936737"/>
                  </a:ext>
                </a:extLst>
              </a:tr>
              <a:tr h="24227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CAMARA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Frontal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2  </a:t>
                      </a:r>
                      <a:r>
                        <a:rPr lang="es-PE" sz="1100" u="none" strike="noStrike" dirty="0" err="1">
                          <a:effectLst/>
                        </a:rPr>
                        <a:t>Mpx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191681"/>
                  </a:ext>
                </a:extLst>
              </a:tr>
              <a:tr h="24227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Posterior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5  </a:t>
                      </a:r>
                      <a:r>
                        <a:rPr lang="es-PE" sz="1100" u="none" strike="noStrike" dirty="0" err="1">
                          <a:effectLst/>
                        </a:rPr>
                        <a:t>Mpx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3065449"/>
                  </a:ext>
                </a:extLst>
              </a:tr>
              <a:tr h="24227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CONECTIVIDAD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Inalámbrica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802.11 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576748"/>
                  </a:ext>
                </a:extLst>
              </a:tr>
              <a:tr h="24227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Bluetooth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Versión 4.0 -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5045226"/>
                  </a:ext>
                </a:extLst>
              </a:tr>
              <a:tr h="24227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GPS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GPS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8772088"/>
                  </a:ext>
                </a:extLst>
              </a:tr>
              <a:tr h="24227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Sistema Móvil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3G y 4G (LTE)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7456367"/>
                  </a:ext>
                </a:extLst>
              </a:tr>
              <a:tr h="24227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BATERIA</a:t>
                      </a:r>
                      <a:endParaRPr lang="es-PE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1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>
                          <a:effectLst/>
                        </a:rPr>
                        <a:t>Capacidad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u="none" strike="noStrike" dirty="0">
                          <a:effectLst/>
                        </a:rPr>
                        <a:t>5,000 </a:t>
                      </a:r>
                      <a:r>
                        <a:rPr lang="es-PE" sz="1100" u="none" strike="noStrike" dirty="0" err="1">
                          <a:effectLst/>
                        </a:rPr>
                        <a:t>mAh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224" marR="6914" marT="6914" marB="0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0324366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1221037" y="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Shape 94">
            <a:extLst>
              <a:ext uri="{FF2B5EF4-FFF2-40B4-BE49-F238E27FC236}">
                <a16:creationId xmlns:a16="http://schemas.microsoft.com/office/drawing/2014/main" xmlns="" id="{05D44EE5-73B0-4CAB-BEBC-FA776D843191}"/>
              </a:ext>
            </a:extLst>
          </p:cNvPr>
          <p:cNvSpPr txBox="1"/>
          <p:nvPr/>
        </p:nvSpPr>
        <p:spPr>
          <a:xfrm>
            <a:off x="1505005" y="243149"/>
            <a:ext cx="7001332" cy="6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Especificaciones técnicas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17" name="Elipse 16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Elipse 17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Elipse 18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44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-19510" y="-20001"/>
            <a:ext cx="12229983" cy="6901092"/>
          </a:xfrm>
          <a:custGeom>
            <a:avLst/>
            <a:gdLst>
              <a:gd name="connsiteX0" fmla="*/ 0 w 12219709"/>
              <a:gd name="connsiteY0" fmla="*/ 1117600 h 6881091"/>
              <a:gd name="connsiteX1" fmla="*/ 1394691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1117600 h 6881091"/>
              <a:gd name="connsiteX0" fmla="*/ 0 w 12219709"/>
              <a:gd name="connsiteY0" fmla="*/ 1117600 h 6881091"/>
              <a:gd name="connsiteX1" fmla="*/ 1782618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1117600 h 6881091"/>
              <a:gd name="connsiteX0" fmla="*/ 0 w 12219709"/>
              <a:gd name="connsiteY0" fmla="*/ 2479473 h 6881091"/>
              <a:gd name="connsiteX1" fmla="*/ 1782618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2479473 h 6881091"/>
              <a:gd name="connsiteX0" fmla="*/ 0 w 12219709"/>
              <a:gd name="connsiteY0" fmla="*/ 2489200 h 6890818"/>
              <a:gd name="connsiteX1" fmla="*/ 4126984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2489200 h 6890818"/>
              <a:gd name="connsiteX0" fmla="*/ 0 w 12219709"/>
              <a:gd name="connsiteY0" fmla="*/ 2489200 h 6890818"/>
              <a:gd name="connsiteX1" fmla="*/ 7813767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2489200 h 6890818"/>
              <a:gd name="connsiteX0" fmla="*/ 0 w 12219709"/>
              <a:gd name="connsiteY0" fmla="*/ 5388042 h 6890818"/>
              <a:gd name="connsiteX1" fmla="*/ 7813767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5388042 h 6890818"/>
              <a:gd name="connsiteX0" fmla="*/ 0 w 12219709"/>
              <a:gd name="connsiteY0" fmla="*/ 5388042 h 6890818"/>
              <a:gd name="connsiteX1" fmla="*/ 8261239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5388042 h 6890818"/>
              <a:gd name="connsiteX0" fmla="*/ 0 w 12229983"/>
              <a:gd name="connsiteY0" fmla="*/ 1935925 h 6890818"/>
              <a:gd name="connsiteX1" fmla="*/ 8271513 w 12229983"/>
              <a:gd name="connsiteY1" fmla="*/ 0 h 6890818"/>
              <a:gd name="connsiteX2" fmla="*/ 12229983 w 12229983"/>
              <a:gd name="connsiteY2" fmla="*/ 9727 h 6890818"/>
              <a:gd name="connsiteX3" fmla="*/ 12229983 w 12229983"/>
              <a:gd name="connsiteY3" fmla="*/ 5117436 h 6890818"/>
              <a:gd name="connsiteX4" fmla="*/ 9468310 w 12229983"/>
              <a:gd name="connsiteY4" fmla="*/ 6890818 h 6890818"/>
              <a:gd name="connsiteX5" fmla="*/ 10274 w 12229983"/>
              <a:gd name="connsiteY5" fmla="*/ 6890818 h 6890818"/>
              <a:gd name="connsiteX6" fmla="*/ 0 w 12229983"/>
              <a:gd name="connsiteY6" fmla="*/ 1935925 h 6890818"/>
              <a:gd name="connsiteX0" fmla="*/ 0 w 12229983"/>
              <a:gd name="connsiteY0" fmla="*/ 1935925 h 6890818"/>
              <a:gd name="connsiteX1" fmla="*/ 2867307 w 12229983"/>
              <a:gd name="connsiteY1" fmla="*/ 0 h 6890818"/>
              <a:gd name="connsiteX2" fmla="*/ 12229983 w 12229983"/>
              <a:gd name="connsiteY2" fmla="*/ 9727 h 6890818"/>
              <a:gd name="connsiteX3" fmla="*/ 12229983 w 12229983"/>
              <a:gd name="connsiteY3" fmla="*/ 5117436 h 6890818"/>
              <a:gd name="connsiteX4" fmla="*/ 9468310 w 12229983"/>
              <a:gd name="connsiteY4" fmla="*/ 6890818 h 6890818"/>
              <a:gd name="connsiteX5" fmla="*/ 10274 w 12229983"/>
              <a:gd name="connsiteY5" fmla="*/ 6890818 h 6890818"/>
              <a:gd name="connsiteX6" fmla="*/ 0 w 12229983"/>
              <a:gd name="connsiteY6" fmla="*/ 1935925 h 6890818"/>
              <a:gd name="connsiteX0" fmla="*/ 0 w 12229983"/>
              <a:gd name="connsiteY0" fmla="*/ 1946199 h 6901092"/>
              <a:gd name="connsiteX1" fmla="*/ 2939226 w 12229983"/>
              <a:gd name="connsiteY1" fmla="*/ 0 h 6901092"/>
              <a:gd name="connsiteX2" fmla="*/ 12229983 w 12229983"/>
              <a:gd name="connsiteY2" fmla="*/ 20001 h 6901092"/>
              <a:gd name="connsiteX3" fmla="*/ 12229983 w 12229983"/>
              <a:gd name="connsiteY3" fmla="*/ 5127710 h 6901092"/>
              <a:gd name="connsiteX4" fmla="*/ 9468310 w 12229983"/>
              <a:gd name="connsiteY4" fmla="*/ 6901092 h 6901092"/>
              <a:gd name="connsiteX5" fmla="*/ 10274 w 12229983"/>
              <a:gd name="connsiteY5" fmla="*/ 6901092 h 6901092"/>
              <a:gd name="connsiteX6" fmla="*/ 0 w 12229983"/>
              <a:gd name="connsiteY6" fmla="*/ 1946199 h 6901092"/>
              <a:gd name="connsiteX0" fmla="*/ 0 w 12229983"/>
              <a:gd name="connsiteY0" fmla="*/ 1946199 h 6901092"/>
              <a:gd name="connsiteX1" fmla="*/ 2980323 w 12229983"/>
              <a:gd name="connsiteY1" fmla="*/ 0 h 6901092"/>
              <a:gd name="connsiteX2" fmla="*/ 12229983 w 12229983"/>
              <a:gd name="connsiteY2" fmla="*/ 20001 h 6901092"/>
              <a:gd name="connsiteX3" fmla="*/ 12229983 w 12229983"/>
              <a:gd name="connsiteY3" fmla="*/ 5127710 h 6901092"/>
              <a:gd name="connsiteX4" fmla="*/ 9468310 w 12229983"/>
              <a:gd name="connsiteY4" fmla="*/ 6901092 h 6901092"/>
              <a:gd name="connsiteX5" fmla="*/ 10274 w 12229983"/>
              <a:gd name="connsiteY5" fmla="*/ 6901092 h 6901092"/>
              <a:gd name="connsiteX6" fmla="*/ 0 w 12229983"/>
              <a:gd name="connsiteY6" fmla="*/ 1946199 h 690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9983" h="6901092">
                <a:moveTo>
                  <a:pt x="0" y="1946199"/>
                </a:moveTo>
                <a:lnTo>
                  <a:pt x="2980323" y="0"/>
                </a:lnTo>
                <a:lnTo>
                  <a:pt x="12229983" y="20001"/>
                </a:lnTo>
                <a:lnTo>
                  <a:pt x="12229983" y="5127710"/>
                </a:lnTo>
                <a:lnTo>
                  <a:pt x="9468310" y="6901092"/>
                </a:lnTo>
                <a:lnTo>
                  <a:pt x="10274" y="6901092"/>
                </a:lnTo>
                <a:cubicBezTo>
                  <a:pt x="6849" y="5249461"/>
                  <a:pt x="3425" y="3597830"/>
                  <a:pt x="0" y="1946199"/>
                </a:cubicBezTo>
                <a:close/>
              </a:path>
            </a:pathLst>
          </a:custGeom>
          <a:gradFill>
            <a:gsLst>
              <a:gs pos="0">
                <a:srgbClr val="7030A0"/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872A566-A83B-764D-B6F9-E30D4B2AB193}"/>
              </a:ext>
            </a:extLst>
          </p:cNvPr>
          <p:cNvSpPr/>
          <p:nvPr/>
        </p:nvSpPr>
        <p:spPr>
          <a:xfrm>
            <a:off x="2180467" y="2524502"/>
            <a:ext cx="78300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Fortalecimiento de capacidades</a:t>
            </a:r>
            <a:endParaRPr lang="es-P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 rot="19634601">
            <a:off x="4618282" y="7376860"/>
            <a:ext cx="6384554" cy="49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redondeado 5"/>
          <p:cNvSpPr/>
          <p:nvPr/>
        </p:nvSpPr>
        <p:spPr>
          <a:xfrm rot="19634601">
            <a:off x="1031025" y="-355911"/>
            <a:ext cx="6384554" cy="49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/>
          <p:cNvGrpSpPr/>
          <p:nvPr/>
        </p:nvGrpSpPr>
        <p:grpSpPr>
          <a:xfrm>
            <a:off x="5408309" y="1617368"/>
            <a:ext cx="1374344" cy="350134"/>
            <a:chOff x="5034337" y="1601956"/>
            <a:chExt cx="1374344" cy="350134"/>
          </a:xfrm>
        </p:grpSpPr>
        <p:sp>
          <p:nvSpPr>
            <p:cNvPr id="3" name="Elipse 2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Elipse 11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Elipse 12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38647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4">
            <a:extLst>
              <a:ext uri="{FF2B5EF4-FFF2-40B4-BE49-F238E27FC236}">
                <a16:creationId xmlns:a16="http://schemas.microsoft.com/office/drawing/2014/main" xmlns="" id="{E08242AB-367C-4546-9B28-3A5FB9783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423" y="2523173"/>
            <a:ext cx="6180282" cy="39639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PE" sz="1800" b="1" dirty="0">
              <a:solidFill>
                <a:srgbClr val="FF0000"/>
              </a:solidFill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es-PE" sz="2600" b="1" dirty="0">
                <a:solidFill>
                  <a:srgbClr val="2344A3"/>
                </a:solidFill>
              </a:rPr>
              <a:t>Fortalecimiento de Capacidades Docentes</a:t>
            </a:r>
          </a:p>
          <a:p>
            <a:pPr lvl="1">
              <a:lnSpc>
                <a:spcPct val="100000"/>
              </a:lnSpc>
              <a:defRPr/>
            </a:pPr>
            <a:endParaRPr lang="es-PE" sz="1700" b="1" dirty="0">
              <a:solidFill>
                <a:srgbClr val="404040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es-PE" sz="1700" b="1" dirty="0">
                <a:solidFill>
                  <a:srgbClr val="404040"/>
                </a:solidFill>
              </a:rPr>
              <a:t>Paquete de cursos.- </a:t>
            </a:r>
            <a:r>
              <a:rPr lang="es-PE" sz="1700" dirty="0">
                <a:solidFill>
                  <a:srgbClr val="404040"/>
                </a:solidFill>
              </a:rPr>
              <a:t>Fortalecer las competencias personales y profesionales de los docentes usuarios de las tabletas, para afianzar su rol mediador en la educación a distancia, en el marco de la estrategia Aprendo en Casa, a fin de contribuir con el logro de los aprendizajes de los estudiantes</a:t>
            </a:r>
            <a:r>
              <a:rPr lang="es-ES" sz="1700" dirty="0">
                <a:solidFill>
                  <a:srgbClr val="404040"/>
                </a:solidFill>
              </a:rPr>
              <a:t>.</a:t>
            </a:r>
          </a:p>
          <a:p>
            <a:pPr lvl="1">
              <a:lnSpc>
                <a:spcPct val="100000"/>
              </a:lnSpc>
              <a:defRPr/>
            </a:pPr>
            <a:r>
              <a:rPr lang="es-ES" sz="1700" dirty="0">
                <a:solidFill>
                  <a:srgbClr val="404040"/>
                </a:solidFill>
              </a:rPr>
              <a:t>Líneas de formación priorizadas: (i) Gestión de entornos virtuales, (ii) Actividades y proyectos de aprendizaje y (iii) Salud física y emocional. </a:t>
            </a:r>
          </a:p>
          <a:p>
            <a:pPr lvl="1">
              <a:lnSpc>
                <a:spcPct val="100000"/>
              </a:lnSpc>
              <a:defRPr/>
            </a:pPr>
            <a:r>
              <a:rPr lang="es-ES" sz="1700" dirty="0">
                <a:solidFill>
                  <a:srgbClr val="404040"/>
                </a:solidFill>
              </a:rPr>
              <a:t>Duración:  4 meses  / 216 horas y 14 créditos.</a:t>
            </a:r>
          </a:p>
          <a:p>
            <a:pPr lvl="1"/>
            <a:r>
              <a:rPr lang="es-P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Cursos Virtuales en PerúEduca para la capacitación docente (acceso online).</a:t>
            </a:r>
          </a:p>
          <a:p>
            <a:pPr lvl="1"/>
            <a:r>
              <a:rPr lang="es-P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Cursos para docentes que incluirán las tabletas (consumo offline).</a:t>
            </a:r>
          </a:p>
          <a:p>
            <a:pPr lvl="1"/>
            <a:r>
              <a:rPr lang="es-PE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Mesas de ayuda pedagógica y tecnológica.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806789" y="2456355"/>
            <a:ext cx="4757674" cy="3013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s-PE" b="1" dirty="0">
              <a:solidFill>
                <a:srgbClr val="FF0000"/>
              </a:solidFill>
            </a:endParaRPr>
          </a:p>
          <a:p>
            <a:pPr marR="0" lvl="0"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Tx/>
              <a:tabLst/>
              <a:defRPr/>
            </a:pPr>
            <a:r>
              <a:rPr lang="es-PE" sz="2400" b="1" dirty="0">
                <a:solidFill>
                  <a:srgbClr val="2344A3"/>
                </a:solidFill>
              </a:rPr>
              <a:t>Plan de Asistencia Técnica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  <a:defRPr/>
            </a:pPr>
            <a:endParaRPr kumimoji="0" lang="es-PE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</a:endParaRPr>
          </a:p>
          <a:p>
            <a:pPr marL="685800" marR="0" lvl="1" indent="-22860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Acciones de coordinación con las Regiones para la Capacitación Docente.</a:t>
            </a:r>
          </a:p>
          <a:p>
            <a:pPr marL="685800" marR="0" lvl="1" indent="-22860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Acciones para el fortalecimiento de capacidades a los docentes durante toda la estrategia en el marco de la emergencia.</a:t>
            </a:r>
          </a:p>
          <a:p>
            <a:pPr marL="685800" marR="0" lvl="1" indent="-228600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Acciones para el fortalecimiento de capacidades a los actores responsables de del seguimiento y monitoreo en territorio.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36" y="1412353"/>
            <a:ext cx="1135379" cy="113537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17" y="1368330"/>
            <a:ext cx="1154843" cy="1154843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0" y="1"/>
            <a:ext cx="1221037" cy="1077828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1221037" y="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Shape 94">
            <a:extLst>
              <a:ext uri="{FF2B5EF4-FFF2-40B4-BE49-F238E27FC236}">
                <a16:creationId xmlns:a16="http://schemas.microsoft.com/office/drawing/2014/main" xmlns="" id="{05D44EE5-73B0-4CAB-BEBC-FA776D843191}"/>
              </a:ext>
            </a:extLst>
          </p:cNvPr>
          <p:cNvSpPr txBox="1"/>
          <p:nvPr/>
        </p:nvSpPr>
        <p:spPr>
          <a:xfrm>
            <a:off x="1505005" y="243149"/>
            <a:ext cx="9272586" cy="6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Fortalecimiento de capacidades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17" name="Elipse 16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8" name="Elipse 17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9" name="Elipse 18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cxnSp>
        <p:nvCxnSpPr>
          <p:cNvPr id="21" name="Conector recto 20"/>
          <p:cNvCxnSpPr/>
          <p:nvPr/>
        </p:nvCxnSpPr>
        <p:spPr>
          <a:xfrm>
            <a:off x="6706518" y="1822167"/>
            <a:ext cx="0" cy="45925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4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-19510" y="-20001"/>
            <a:ext cx="12229983" cy="6901092"/>
          </a:xfrm>
          <a:custGeom>
            <a:avLst/>
            <a:gdLst>
              <a:gd name="connsiteX0" fmla="*/ 0 w 12219709"/>
              <a:gd name="connsiteY0" fmla="*/ 1117600 h 6881091"/>
              <a:gd name="connsiteX1" fmla="*/ 1394691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1117600 h 6881091"/>
              <a:gd name="connsiteX0" fmla="*/ 0 w 12219709"/>
              <a:gd name="connsiteY0" fmla="*/ 1117600 h 6881091"/>
              <a:gd name="connsiteX1" fmla="*/ 1782618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1117600 h 6881091"/>
              <a:gd name="connsiteX0" fmla="*/ 0 w 12219709"/>
              <a:gd name="connsiteY0" fmla="*/ 2479473 h 6881091"/>
              <a:gd name="connsiteX1" fmla="*/ 1782618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2479473 h 6881091"/>
              <a:gd name="connsiteX0" fmla="*/ 0 w 12219709"/>
              <a:gd name="connsiteY0" fmla="*/ 2489200 h 6890818"/>
              <a:gd name="connsiteX1" fmla="*/ 4126984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2489200 h 6890818"/>
              <a:gd name="connsiteX0" fmla="*/ 0 w 12219709"/>
              <a:gd name="connsiteY0" fmla="*/ 2489200 h 6890818"/>
              <a:gd name="connsiteX1" fmla="*/ 7813767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2489200 h 6890818"/>
              <a:gd name="connsiteX0" fmla="*/ 0 w 12219709"/>
              <a:gd name="connsiteY0" fmla="*/ 5388042 h 6890818"/>
              <a:gd name="connsiteX1" fmla="*/ 7813767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5388042 h 6890818"/>
              <a:gd name="connsiteX0" fmla="*/ 0 w 12219709"/>
              <a:gd name="connsiteY0" fmla="*/ 5388042 h 6890818"/>
              <a:gd name="connsiteX1" fmla="*/ 8261239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5388042 h 6890818"/>
              <a:gd name="connsiteX0" fmla="*/ 0 w 12229983"/>
              <a:gd name="connsiteY0" fmla="*/ 1935925 h 6890818"/>
              <a:gd name="connsiteX1" fmla="*/ 8271513 w 12229983"/>
              <a:gd name="connsiteY1" fmla="*/ 0 h 6890818"/>
              <a:gd name="connsiteX2" fmla="*/ 12229983 w 12229983"/>
              <a:gd name="connsiteY2" fmla="*/ 9727 h 6890818"/>
              <a:gd name="connsiteX3" fmla="*/ 12229983 w 12229983"/>
              <a:gd name="connsiteY3" fmla="*/ 5117436 h 6890818"/>
              <a:gd name="connsiteX4" fmla="*/ 9468310 w 12229983"/>
              <a:gd name="connsiteY4" fmla="*/ 6890818 h 6890818"/>
              <a:gd name="connsiteX5" fmla="*/ 10274 w 12229983"/>
              <a:gd name="connsiteY5" fmla="*/ 6890818 h 6890818"/>
              <a:gd name="connsiteX6" fmla="*/ 0 w 12229983"/>
              <a:gd name="connsiteY6" fmla="*/ 1935925 h 6890818"/>
              <a:gd name="connsiteX0" fmla="*/ 0 w 12229983"/>
              <a:gd name="connsiteY0" fmla="*/ 1935925 h 6890818"/>
              <a:gd name="connsiteX1" fmla="*/ 2867307 w 12229983"/>
              <a:gd name="connsiteY1" fmla="*/ 0 h 6890818"/>
              <a:gd name="connsiteX2" fmla="*/ 12229983 w 12229983"/>
              <a:gd name="connsiteY2" fmla="*/ 9727 h 6890818"/>
              <a:gd name="connsiteX3" fmla="*/ 12229983 w 12229983"/>
              <a:gd name="connsiteY3" fmla="*/ 5117436 h 6890818"/>
              <a:gd name="connsiteX4" fmla="*/ 9468310 w 12229983"/>
              <a:gd name="connsiteY4" fmla="*/ 6890818 h 6890818"/>
              <a:gd name="connsiteX5" fmla="*/ 10274 w 12229983"/>
              <a:gd name="connsiteY5" fmla="*/ 6890818 h 6890818"/>
              <a:gd name="connsiteX6" fmla="*/ 0 w 12229983"/>
              <a:gd name="connsiteY6" fmla="*/ 1935925 h 6890818"/>
              <a:gd name="connsiteX0" fmla="*/ 0 w 12229983"/>
              <a:gd name="connsiteY0" fmla="*/ 1946199 h 6901092"/>
              <a:gd name="connsiteX1" fmla="*/ 2939226 w 12229983"/>
              <a:gd name="connsiteY1" fmla="*/ 0 h 6901092"/>
              <a:gd name="connsiteX2" fmla="*/ 12229983 w 12229983"/>
              <a:gd name="connsiteY2" fmla="*/ 20001 h 6901092"/>
              <a:gd name="connsiteX3" fmla="*/ 12229983 w 12229983"/>
              <a:gd name="connsiteY3" fmla="*/ 5127710 h 6901092"/>
              <a:gd name="connsiteX4" fmla="*/ 9468310 w 12229983"/>
              <a:gd name="connsiteY4" fmla="*/ 6901092 h 6901092"/>
              <a:gd name="connsiteX5" fmla="*/ 10274 w 12229983"/>
              <a:gd name="connsiteY5" fmla="*/ 6901092 h 6901092"/>
              <a:gd name="connsiteX6" fmla="*/ 0 w 12229983"/>
              <a:gd name="connsiteY6" fmla="*/ 1946199 h 6901092"/>
              <a:gd name="connsiteX0" fmla="*/ 0 w 12229983"/>
              <a:gd name="connsiteY0" fmla="*/ 1946199 h 6901092"/>
              <a:gd name="connsiteX1" fmla="*/ 2980323 w 12229983"/>
              <a:gd name="connsiteY1" fmla="*/ 0 h 6901092"/>
              <a:gd name="connsiteX2" fmla="*/ 12229983 w 12229983"/>
              <a:gd name="connsiteY2" fmla="*/ 20001 h 6901092"/>
              <a:gd name="connsiteX3" fmla="*/ 12229983 w 12229983"/>
              <a:gd name="connsiteY3" fmla="*/ 5127710 h 6901092"/>
              <a:gd name="connsiteX4" fmla="*/ 9468310 w 12229983"/>
              <a:gd name="connsiteY4" fmla="*/ 6901092 h 6901092"/>
              <a:gd name="connsiteX5" fmla="*/ 10274 w 12229983"/>
              <a:gd name="connsiteY5" fmla="*/ 6901092 h 6901092"/>
              <a:gd name="connsiteX6" fmla="*/ 0 w 12229983"/>
              <a:gd name="connsiteY6" fmla="*/ 1946199 h 690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9983" h="6901092">
                <a:moveTo>
                  <a:pt x="0" y="1946199"/>
                </a:moveTo>
                <a:lnTo>
                  <a:pt x="2980323" y="0"/>
                </a:lnTo>
                <a:lnTo>
                  <a:pt x="12229983" y="20001"/>
                </a:lnTo>
                <a:lnTo>
                  <a:pt x="12229983" y="5127710"/>
                </a:lnTo>
                <a:lnTo>
                  <a:pt x="9468310" y="6901092"/>
                </a:lnTo>
                <a:lnTo>
                  <a:pt x="10274" y="6901092"/>
                </a:lnTo>
                <a:cubicBezTo>
                  <a:pt x="6849" y="5249461"/>
                  <a:pt x="3425" y="3597830"/>
                  <a:pt x="0" y="1946199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4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872A566-A83B-764D-B6F9-E30D4B2AB193}"/>
              </a:ext>
            </a:extLst>
          </p:cNvPr>
          <p:cNvSpPr/>
          <p:nvPr/>
        </p:nvSpPr>
        <p:spPr>
          <a:xfrm>
            <a:off x="2180467" y="2524502"/>
            <a:ext cx="783002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Proceso de contratación</a:t>
            </a:r>
            <a:endParaRPr lang="es-P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 rot="19634601">
            <a:off x="4618282" y="7376860"/>
            <a:ext cx="6384554" cy="49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redondeado 5"/>
          <p:cNvSpPr/>
          <p:nvPr/>
        </p:nvSpPr>
        <p:spPr>
          <a:xfrm rot="19634601">
            <a:off x="1031025" y="-355911"/>
            <a:ext cx="6384554" cy="49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/>
          <p:cNvGrpSpPr/>
          <p:nvPr/>
        </p:nvGrpSpPr>
        <p:grpSpPr>
          <a:xfrm>
            <a:off x="5408309" y="1617368"/>
            <a:ext cx="1374344" cy="350134"/>
            <a:chOff x="5034337" y="1601956"/>
            <a:chExt cx="1374344" cy="350134"/>
          </a:xfrm>
        </p:grpSpPr>
        <p:sp>
          <p:nvSpPr>
            <p:cNvPr id="3" name="Elipse 2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Elipse 11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Elipse 12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89488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, mapa&#10;&#10;Descripción generada automáticamente">
            <a:extLst>
              <a:ext uri="{FF2B5EF4-FFF2-40B4-BE49-F238E27FC236}">
                <a16:creationId xmlns:a16="http://schemas.microsoft.com/office/drawing/2014/main" xmlns="" id="{96171604-AB9F-7742-B306-E075FEF53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12301" r="15264" b="6344"/>
          <a:stretch/>
        </p:blipFill>
        <p:spPr>
          <a:xfrm>
            <a:off x="7649120" y="1591454"/>
            <a:ext cx="4106272" cy="454115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18712" y="1258047"/>
            <a:ext cx="2091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+mn-cs"/>
              </a:rPr>
              <a:t>Requerimiento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7397160" y="1437836"/>
            <a:ext cx="1729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 kumimoji="0" sz="2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</a:defRPr>
            </a:lvl1pPr>
          </a:lstStyle>
          <a:p>
            <a:pPr marL="0" indent="0">
              <a:buNone/>
            </a:pPr>
            <a:r>
              <a:rPr lang="es-PE" dirty="0">
                <a:solidFill>
                  <a:schemeClr val="accent2"/>
                </a:solidFill>
                <a:latin typeface="+mn-lt"/>
              </a:rPr>
              <a:t>Distribución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35" y="2041198"/>
            <a:ext cx="610639" cy="6106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00" y="2029351"/>
            <a:ext cx="652166" cy="6521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621" y="1989624"/>
            <a:ext cx="614355" cy="614355"/>
          </a:xfrm>
          <a:prstGeom prst="rect">
            <a:avLst/>
          </a:prstGeom>
        </p:spPr>
      </p:pic>
      <p:sp>
        <p:nvSpPr>
          <p:cNvPr id="61" name="Rectángulo 60">
            <a:extLst>
              <a:ext uri="{FF2B5EF4-FFF2-40B4-BE49-F238E27FC236}">
                <a16:creationId xmlns:a16="http://schemas.microsoft.com/office/drawing/2014/main" xmlns="" id="{E429179E-C0CD-426E-AFF4-DE6F4FE82AC5}"/>
              </a:ext>
            </a:extLst>
          </p:cNvPr>
          <p:cNvSpPr/>
          <p:nvPr/>
        </p:nvSpPr>
        <p:spPr>
          <a:xfrm>
            <a:off x="760632" y="2720103"/>
            <a:ext cx="10512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Tabletas</a:t>
            </a:r>
            <a:endParaRPr lang="es-PE" sz="14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xmlns="" id="{E429179E-C0CD-426E-AFF4-DE6F4FE82AC5}"/>
              </a:ext>
            </a:extLst>
          </p:cNvPr>
          <p:cNvSpPr/>
          <p:nvPr/>
        </p:nvSpPr>
        <p:spPr>
          <a:xfrm>
            <a:off x="1921192" y="2720102"/>
            <a:ext cx="15988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Cargadores solares</a:t>
            </a: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xmlns="" id="{E429179E-C0CD-426E-AFF4-DE6F4FE82AC5}"/>
              </a:ext>
            </a:extLst>
          </p:cNvPr>
          <p:cNvSpPr/>
          <p:nvPr/>
        </p:nvSpPr>
        <p:spPr>
          <a:xfrm>
            <a:off x="3520076" y="2725453"/>
            <a:ext cx="1414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de Datos</a:t>
            </a: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xmlns="" id="{E429179E-C0CD-426E-AFF4-DE6F4FE82AC5}"/>
              </a:ext>
            </a:extLst>
          </p:cNvPr>
          <p:cNvSpPr/>
          <p:nvPr/>
        </p:nvSpPr>
        <p:spPr>
          <a:xfrm>
            <a:off x="4842478" y="2720103"/>
            <a:ext cx="18355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Servicios Educativos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xmlns="" id="{91FF7D9D-1EC8-4D6E-8896-E9C9C1FDD5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0" r="21108" b="44656"/>
          <a:stretch/>
        </p:blipFill>
        <p:spPr>
          <a:xfrm>
            <a:off x="3652487" y="1632036"/>
            <a:ext cx="1172775" cy="1085936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FC1A6BAF-9672-E94F-A5DD-3A5978141C97}"/>
              </a:ext>
            </a:extLst>
          </p:cNvPr>
          <p:cNvSpPr txBox="1"/>
          <p:nvPr/>
        </p:nvSpPr>
        <p:spPr>
          <a:xfrm>
            <a:off x="506817" y="3375093"/>
            <a:ext cx="285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 kumimoji="0" sz="2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</a:defRPr>
            </a:lvl1pPr>
          </a:lstStyle>
          <a:p>
            <a:pPr marL="0" indent="0">
              <a:buNone/>
            </a:pPr>
            <a:r>
              <a:rPr lang="es-PE" dirty="0" smtClean="0">
                <a:solidFill>
                  <a:schemeClr val="accent2"/>
                </a:solidFill>
                <a:latin typeface="+mn-lt"/>
              </a:rPr>
              <a:t>Fases de distribución</a:t>
            </a:r>
            <a:endParaRPr lang="es-PE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221037" y="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Shape 94">
            <a:extLst>
              <a:ext uri="{FF2B5EF4-FFF2-40B4-BE49-F238E27FC236}">
                <a16:creationId xmlns:a16="http://schemas.microsoft.com/office/drawing/2014/main" xmlns="" id="{B7D2880D-795F-49F2-8BDB-E82CA454B26C}"/>
              </a:ext>
            </a:extLst>
          </p:cNvPr>
          <p:cNvSpPr txBox="1"/>
          <p:nvPr/>
        </p:nvSpPr>
        <p:spPr>
          <a:xfrm>
            <a:off x="1516682" y="260578"/>
            <a:ext cx="7001332" cy="74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s-P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Calibri"/>
                <a:cs typeface="Calibri"/>
              </a:defRPr>
            </a:lvl1pPr>
          </a:lstStyle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Modelo de operación</a:t>
            </a:r>
            <a:endParaRPr lang="es-P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Calibri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0" y="1"/>
            <a:ext cx="1221037" cy="1077828"/>
          </a:xfrm>
          <a:prstGeom prst="rect">
            <a:avLst/>
          </a:prstGeom>
          <a:gradFill>
            <a:gsLst>
              <a:gs pos="0">
                <a:srgbClr val="FDC000"/>
              </a:gs>
              <a:gs pos="100000">
                <a:schemeClr val="accent2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1" name="Grupo 20"/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22" name="Elipse 21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Elipse 22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Elipse 23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cxnSp>
        <p:nvCxnSpPr>
          <p:cNvPr id="25" name="Conector recto 24"/>
          <p:cNvCxnSpPr/>
          <p:nvPr/>
        </p:nvCxnSpPr>
        <p:spPr>
          <a:xfrm>
            <a:off x="7249964" y="1684962"/>
            <a:ext cx="0" cy="4592548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728675" y="3161785"/>
            <a:ext cx="5899634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627396" y="360592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s-P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902652" y="4406023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20 de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</a:rPr>
              <a:t>julio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2037398" y="4406023"/>
            <a:ext cx="679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10 de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</a:rPr>
              <a:t>agosto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3215105" y="4406023"/>
            <a:ext cx="679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31 de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</a:rPr>
              <a:t>agosto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4271012" y="4406023"/>
            <a:ext cx="936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>
                <a:solidFill>
                  <a:schemeClr val="bg1"/>
                </a:solidFill>
              </a:rPr>
              <a:t>21 de</a:t>
            </a:r>
          </a:p>
          <a:p>
            <a:pPr algn="ctr"/>
            <a:r>
              <a:rPr lang="es-PE" sz="1400" b="1" dirty="0">
                <a:solidFill>
                  <a:schemeClr val="bg1"/>
                </a:solidFill>
              </a:rPr>
              <a:t>setiembre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6A22A04A-2E85-8C4F-B13D-98953B7DE170}"/>
              </a:ext>
            </a:extLst>
          </p:cNvPr>
          <p:cNvSpPr/>
          <p:nvPr/>
        </p:nvSpPr>
        <p:spPr>
          <a:xfrm>
            <a:off x="834674" y="4356144"/>
            <a:ext cx="1006745" cy="988411"/>
          </a:xfrm>
          <a:prstGeom prst="ellipse">
            <a:avLst/>
          </a:prstGeom>
          <a:solidFill>
            <a:srgbClr val="1E979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xmlns="" id="{F1E7F65E-785A-E04F-90C0-51A34AEFE20E}"/>
              </a:ext>
            </a:extLst>
          </p:cNvPr>
          <p:cNvSpPr/>
          <p:nvPr/>
        </p:nvSpPr>
        <p:spPr>
          <a:xfrm>
            <a:off x="2110461" y="4371334"/>
            <a:ext cx="1006745" cy="988411"/>
          </a:xfrm>
          <a:prstGeom prst="ellipse">
            <a:avLst/>
          </a:prstGeom>
          <a:solidFill>
            <a:srgbClr val="1E979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xmlns="" id="{94519C8A-76F0-324A-B42C-306463843F12}"/>
              </a:ext>
            </a:extLst>
          </p:cNvPr>
          <p:cNvSpPr/>
          <p:nvPr/>
        </p:nvSpPr>
        <p:spPr>
          <a:xfrm>
            <a:off x="3393679" y="4371335"/>
            <a:ext cx="1006745" cy="988411"/>
          </a:xfrm>
          <a:prstGeom prst="ellipse">
            <a:avLst/>
          </a:prstGeom>
          <a:solidFill>
            <a:srgbClr val="1E979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xmlns="" id="{17D66B02-0625-224C-9A31-CF6708BB78E5}"/>
              </a:ext>
            </a:extLst>
          </p:cNvPr>
          <p:cNvSpPr/>
          <p:nvPr/>
        </p:nvSpPr>
        <p:spPr>
          <a:xfrm>
            <a:off x="4670018" y="4371335"/>
            <a:ext cx="1006745" cy="988411"/>
          </a:xfrm>
          <a:prstGeom prst="ellipse">
            <a:avLst/>
          </a:prstGeom>
          <a:solidFill>
            <a:srgbClr val="1E979A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09B70135-7E83-0149-82F0-B76E7FAAF83E}"/>
              </a:ext>
            </a:extLst>
          </p:cNvPr>
          <p:cNvSpPr/>
          <p:nvPr/>
        </p:nvSpPr>
        <p:spPr>
          <a:xfrm>
            <a:off x="900109" y="4687845"/>
            <a:ext cx="8500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20 julio</a:t>
            </a:r>
            <a:endParaRPr lang="es-PE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EA5E7136-D06B-EC42-9313-FE3CC52A2D7F}"/>
              </a:ext>
            </a:extLst>
          </p:cNvPr>
          <p:cNvSpPr/>
          <p:nvPr/>
        </p:nvSpPr>
        <p:spPr>
          <a:xfrm>
            <a:off x="4614232" y="4565235"/>
            <a:ext cx="1074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21 septiembre</a:t>
            </a:r>
            <a:endParaRPr lang="es-PE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C052009B-507A-5740-8F0A-2E41325FFB0A}"/>
              </a:ext>
            </a:extLst>
          </p:cNvPr>
          <p:cNvSpPr/>
          <p:nvPr/>
        </p:nvSpPr>
        <p:spPr>
          <a:xfrm>
            <a:off x="3493760" y="4601362"/>
            <a:ext cx="850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31 agosto</a:t>
            </a:r>
            <a:endParaRPr lang="es-PE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9E5899A5-3653-D240-861E-CF049FCFDF2B}"/>
              </a:ext>
            </a:extLst>
          </p:cNvPr>
          <p:cNvSpPr/>
          <p:nvPr/>
        </p:nvSpPr>
        <p:spPr>
          <a:xfrm>
            <a:off x="2188816" y="4566635"/>
            <a:ext cx="850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10 agosto</a:t>
            </a:r>
            <a:endParaRPr lang="es-PE" sz="16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1010" y="3826200"/>
            <a:ext cx="422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Salidas desde almacén en Lima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8712" y="5548319"/>
            <a:ext cx="6122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Capacitación a todos los actores que intervienen en la distribución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Coordinación con regiones para garantizar la llegada a IE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2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xmlns="" id="{05824A38-7EDD-6A43-AF0B-27AF4A84DA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6" t="7251" r="8274"/>
          <a:stretch/>
        </p:blipFill>
        <p:spPr>
          <a:xfrm>
            <a:off x="610518" y="1527798"/>
            <a:ext cx="10997713" cy="5173448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xmlns="" id="{FC1A6BAF-9672-E94F-A5DD-3A5978141C97}"/>
              </a:ext>
            </a:extLst>
          </p:cNvPr>
          <p:cNvSpPr txBox="1"/>
          <p:nvPr/>
        </p:nvSpPr>
        <p:spPr>
          <a:xfrm>
            <a:off x="234560" y="1269648"/>
            <a:ext cx="234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 kumimoji="0" sz="24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</a:defRPr>
            </a:lvl1pPr>
          </a:lstStyle>
          <a:p>
            <a:pPr marL="0" indent="0">
              <a:buNone/>
            </a:pPr>
            <a:r>
              <a:rPr lang="es-PE" dirty="0">
                <a:solidFill>
                  <a:schemeClr val="accent2"/>
                </a:solidFill>
                <a:latin typeface="+mn-lt"/>
              </a:rPr>
              <a:t>Tipología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221037" y="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Shape 94">
            <a:extLst>
              <a:ext uri="{FF2B5EF4-FFF2-40B4-BE49-F238E27FC236}">
                <a16:creationId xmlns:a16="http://schemas.microsoft.com/office/drawing/2014/main" xmlns="" id="{B7D2880D-795F-49F2-8BDB-E82CA454B26C}"/>
              </a:ext>
            </a:extLst>
          </p:cNvPr>
          <p:cNvSpPr txBox="1"/>
          <p:nvPr/>
        </p:nvSpPr>
        <p:spPr>
          <a:xfrm>
            <a:off x="1516682" y="260578"/>
            <a:ext cx="7001332" cy="74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s-P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Calibri"/>
                <a:cs typeface="Calibri"/>
              </a:defRPr>
            </a:lvl1pPr>
          </a:lstStyle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Modelo de operación</a:t>
            </a:r>
            <a:endParaRPr lang="es-P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sym typeface="Calibri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0" y="1"/>
            <a:ext cx="1221037" cy="1077828"/>
          </a:xfrm>
          <a:prstGeom prst="rect">
            <a:avLst/>
          </a:prstGeom>
          <a:gradFill>
            <a:gsLst>
              <a:gs pos="0">
                <a:srgbClr val="FDC000"/>
              </a:gs>
              <a:gs pos="100000">
                <a:schemeClr val="accent2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21" name="Grupo 20"/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22" name="Elipse 21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3" name="Elipse 22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4" name="Elipse 23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6106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 1"/>
          <p:cNvSpPr/>
          <p:nvPr/>
        </p:nvSpPr>
        <p:spPr>
          <a:xfrm>
            <a:off x="-19510" y="-20001"/>
            <a:ext cx="12229983" cy="6901092"/>
          </a:xfrm>
          <a:custGeom>
            <a:avLst/>
            <a:gdLst>
              <a:gd name="connsiteX0" fmla="*/ 0 w 12219709"/>
              <a:gd name="connsiteY0" fmla="*/ 1117600 h 6881091"/>
              <a:gd name="connsiteX1" fmla="*/ 1394691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1117600 h 6881091"/>
              <a:gd name="connsiteX0" fmla="*/ 0 w 12219709"/>
              <a:gd name="connsiteY0" fmla="*/ 1117600 h 6881091"/>
              <a:gd name="connsiteX1" fmla="*/ 1782618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1117600 h 6881091"/>
              <a:gd name="connsiteX0" fmla="*/ 0 w 12219709"/>
              <a:gd name="connsiteY0" fmla="*/ 2479473 h 6881091"/>
              <a:gd name="connsiteX1" fmla="*/ 1782618 w 12219709"/>
              <a:gd name="connsiteY1" fmla="*/ 0 h 6881091"/>
              <a:gd name="connsiteX2" fmla="*/ 12219709 w 12219709"/>
              <a:gd name="connsiteY2" fmla="*/ 0 h 6881091"/>
              <a:gd name="connsiteX3" fmla="*/ 12219709 w 12219709"/>
              <a:gd name="connsiteY3" fmla="*/ 5107709 h 6881091"/>
              <a:gd name="connsiteX4" fmla="*/ 9458036 w 12219709"/>
              <a:gd name="connsiteY4" fmla="*/ 6881091 h 6881091"/>
              <a:gd name="connsiteX5" fmla="*/ 0 w 12219709"/>
              <a:gd name="connsiteY5" fmla="*/ 6881091 h 6881091"/>
              <a:gd name="connsiteX6" fmla="*/ 0 w 12219709"/>
              <a:gd name="connsiteY6" fmla="*/ 2479473 h 6881091"/>
              <a:gd name="connsiteX0" fmla="*/ 0 w 12219709"/>
              <a:gd name="connsiteY0" fmla="*/ 2489200 h 6890818"/>
              <a:gd name="connsiteX1" fmla="*/ 4126984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2489200 h 6890818"/>
              <a:gd name="connsiteX0" fmla="*/ 0 w 12219709"/>
              <a:gd name="connsiteY0" fmla="*/ 2489200 h 6890818"/>
              <a:gd name="connsiteX1" fmla="*/ 7813767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2489200 h 6890818"/>
              <a:gd name="connsiteX0" fmla="*/ 0 w 12219709"/>
              <a:gd name="connsiteY0" fmla="*/ 5388042 h 6890818"/>
              <a:gd name="connsiteX1" fmla="*/ 7813767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5388042 h 6890818"/>
              <a:gd name="connsiteX0" fmla="*/ 0 w 12219709"/>
              <a:gd name="connsiteY0" fmla="*/ 5388042 h 6890818"/>
              <a:gd name="connsiteX1" fmla="*/ 8261239 w 12219709"/>
              <a:gd name="connsiteY1" fmla="*/ 0 h 6890818"/>
              <a:gd name="connsiteX2" fmla="*/ 12219709 w 12219709"/>
              <a:gd name="connsiteY2" fmla="*/ 9727 h 6890818"/>
              <a:gd name="connsiteX3" fmla="*/ 12219709 w 12219709"/>
              <a:gd name="connsiteY3" fmla="*/ 5117436 h 6890818"/>
              <a:gd name="connsiteX4" fmla="*/ 9458036 w 12219709"/>
              <a:gd name="connsiteY4" fmla="*/ 6890818 h 6890818"/>
              <a:gd name="connsiteX5" fmla="*/ 0 w 12219709"/>
              <a:gd name="connsiteY5" fmla="*/ 6890818 h 6890818"/>
              <a:gd name="connsiteX6" fmla="*/ 0 w 12219709"/>
              <a:gd name="connsiteY6" fmla="*/ 5388042 h 6890818"/>
              <a:gd name="connsiteX0" fmla="*/ 0 w 12229983"/>
              <a:gd name="connsiteY0" fmla="*/ 1935925 h 6890818"/>
              <a:gd name="connsiteX1" fmla="*/ 8271513 w 12229983"/>
              <a:gd name="connsiteY1" fmla="*/ 0 h 6890818"/>
              <a:gd name="connsiteX2" fmla="*/ 12229983 w 12229983"/>
              <a:gd name="connsiteY2" fmla="*/ 9727 h 6890818"/>
              <a:gd name="connsiteX3" fmla="*/ 12229983 w 12229983"/>
              <a:gd name="connsiteY3" fmla="*/ 5117436 h 6890818"/>
              <a:gd name="connsiteX4" fmla="*/ 9468310 w 12229983"/>
              <a:gd name="connsiteY4" fmla="*/ 6890818 h 6890818"/>
              <a:gd name="connsiteX5" fmla="*/ 10274 w 12229983"/>
              <a:gd name="connsiteY5" fmla="*/ 6890818 h 6890818"/>
              <a:gd name="connsiteX6" fmla="*/ 0 w 12229983"/>
              <a:gd name="connsiteY6" fmla="*/ 1935925 h 6890818"/>
              <a:gd name="connsiteX0" fmla="*/ 0 w 12229983"/>
              <a:gd name="connsiteY0" fmla="*/ 1935925 h 6890818"/>
              <a:gd name="connsiteX1" fmla="*/ 2867307 w 12229983"/>
              <a:gd name="connsiteY1" fmla="*/ 0 h 6890818"/>
              <a:gd name="connsiteX2" fmla="*/ 12229983 w 12229983"/>
              <a:gd name="connsiteY2" fmla="*/ 9727 h 6890818"/>
              <a:gd name="connsiteX3" fmla="*/ 12229983 w 12229983"/>
              <a:gd name="connsiteY3" fmla="*/ 5117436 h 6890818"/>
              <a:gd name="connsiteX4" fmla="*/ 9468310 w 12229983"/>
              <a:gd name="connsiteY4" fmla="*/ 6890818 h 6890818"/>
              <a:gd name="connsiteX5" fmla="*/ 10274 w 12229983"/>
              <a:gd name="connsiteY5" fmla="*/ 6890818 h 6890818"/>
              <a:gd name="connsiteX6" fmla="*/ 0 w 12229983"/>
              <a:gd name="connsiteY6" fmla="*/ 1935925 h 6890818"/>
              <a:gd name="connsiteX0" fmla="*/ 0 w 12229983"/>
              <a:gd name="connsiteY0" fmla="*/ 1946199 h 6901092"/>
              <a:gd name="connsiteX1" fmla="*/ 2939226 w 12229983"/>
              <a:gd name="connsiteY1" fmla="*/ 0 h 6901092"/>
              <a:gd name="connsiteX2" fmla="*/ 12229983 w 12229983"/>
              <a:gd name="connsiteY2" fmla="*/ 20001 h 6901092"/>
              <a:gd name="connsiteX3" fmla="*/ 12229983 w 12229983"/>
              <a:gd name="connsiteY3" fmla="*/ 5127710 h 6901092"/>
              <a:gd name="connsiteX4" fmla="*/ 9468310 w 12229983"/>
              <a:gd name="connsiteY4" fmla="*/ 6901092 h 6901092"/>
              <a:gd name="connsiteX5" fmla="*/ 10274 w 12229983"/>
              <a:gd name="connsiteY5" fmla="*/ 6901092 h 6901092"/>
              <a:gd name="connsiteX6" fmla="*/ 0 w 12229983"/>
              <a:gd name="connsiteY6" fmla="*/ 1946199 h 6901092"/>
              <a:gd name="connsiteX0" fmla="*/ 0 w 12229983"/>
              <a:gd name="connsiteY0" fmla="*/ 1946199 h 6901092"/>
              <a:gd name="connsiteX1" fmla="*/ 2980323 w 12229983"/>
              <a:gd name="connsiteY1" fmla="*/ 0 h 6901092"/>
              <a:gd name="connsiteX2" fmla="*/ 12229983 w 12229983"/>
              <a:gd name="connsiteY2" fmla="*/ 20001 h 6901092"/>
              <a:gd name="connsiteX3" fmla="*/ 12229983 w 12229983"/>
              <a:gd name="connsiteY3" fmla="*/ 5127710 h 6901092"/>
              <a:gd name="connsiteX4" fmla="*/ 9468310 w 12229983"/>
              <a:gd name="connsiteY4" fmla="*/ 6901092 h 6901092"/>
              <a:gd name="connsiteX5" fmla="*/ 10274 w 12229983"/>
              <a:gd name="connsiteY5" fmla="*/ 6901092 h 6901092"/>
              <a:gd name="connsiteX6" fmla="*/ 0 w 12229983"/>
              <a:gd name="connsiteY6" fmla="*/ 1946199 h 690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29983" h="6901092">
                <a:moveTo>
                  <a:pt x="0" y="1946199"/>
                </a:moveTo>
                <a:lnTo>
                  <a:pt x="2980323" y="0"/>
                </a:lnTo>
                <a:lnTo>
                  <a:pt x="12229983" y="20001"/>
                </a:lnTo>
                <a:lnTo>
                  <a:pt x="12229983" y="5127710"/>
                </a:lnTo>
                <a:lnTo>
                  <a:pt x="9468310" y="6901092"/>
                </a:lnTo>
                <a:lnTo>
                  <a:pt x="10274" y="6901092"/>
                </a:lnTo>
                <a:cubicBezTo>
                  <a:pt x="6849" y="5249461"/>
                  <a:pt x="3425" y="3597830"/>
                  <a:pt x="0" y="1946199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872A566-A83B-764D-B6F9-E30D4B2AB193}"/>
              </a:ext>
            </a:extLst>
          </p:cNvPr>
          <p:cNvSpPr/>
          <p:nvPr/>
        </p:nvSpPr>
        <p:spPr>
          <a:xfrm>
            <a:off x="3101677" y="2500287"/>
            <a:ext cx="59876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Acciones importantes</a:t>
            </a:r>
            <a:endParaRPr lang="es-P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 rot="19634601">
            <a:off x="4618282" y="7376860"/>
            <a:ext cx="6384554" cy="49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redondeado 5"/>
          <p:cNvSpPr/>
          <p:nvPr/>
        </p:nvSpPr>
        <p:spPr>
          <a:xfrm rot="19634601">
            <a:off x="1031025" y="-355911"/>
            <a:ext cx="6384554" cy="496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/>
          <p:cNvGrpSpPr/>
          <p:nvPr/>
        </p:nvGrpSpPr>
        <p:grpSpPr>
          <a:xfrm>
            <a:off x="5408309" y="1617368"/>
            <a:ext cx="1374344" cy="350134"/>
            <a:chOff x="5034337" y="1601956"/>
            <a:chExt cx="1374344" cy="350134"/>
          </a:xfrm>
        </p:grpSpPr>
        <p:sp>
          <p:nvSpPr>
            <p:cNvPr id="3" name="Elipse 2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2" name="Elipse 11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13" name="Elipse 12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8669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5E1CE5C0-00BA-7940-AE56-2C4AE9795951}"/>
              </a:ext>
            </a:extLst>
          </p:cNvPr>
          <p:cNvSpPr txBox="1"/>
          <p:nvPr/>
        </p:nvSpPr>
        <p:spPr>
          <a:xfrm>
            <a:off x="1806998" y="4994405"/>
            <a:ext cx="843633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E"/>
            </a:defPPr>
            <a:lvl1pPr algn="just">
              <a:buClr>
                <a:srgbClr val="FF0000"/>
              </a:buClr>
              <a:defRPr sz="200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 panose="020F0704030504030204" pitchFamily="34" charset="0"/>
              </a:defRPr>
            </a:lvl1pPr>
          </a:lstStyle>
          <a:p>
            <a:pPr algn="l"/>
            <a:r>
              <a:rPr lang="es-ES" sz="2400" b="1" dirty="0">
                <a:latin typeface="+mn-lt"/>
              </a:rPr>
              <a:t>Participación de </a:t>
            </a:r>
            <a:r>
              <a:rPr lang="es-ES" sz="2400" b="1" dirty="0" err="1">
                <a:latin typeface="+mn-lt"/>
              </a:rPr>
              <a:t>Proetica</a:t>
            </a:r>
            <a:r>
              <a:rPr lang="es-ES" sz="2400" b="1" dirty="0">
                <a:latin typeface="+mn-lt"/>
              </a:rPr>
              <a:t> </a:t>
            </a:r>
            <a:r>
              <a:rPr lang="es-ES" sz="2400" dirty="0">
                <a:latin typeface="+mn-lt"/>
              </a:rPr>
              <a:t>– Capítulo Peruano de Transparencia Internacional en veeduría externa.</a:t>
            </a:r>
            <a:endParaRPr lang="es-PE" sz="2400" dirty="0">
              <a:latin typeface="+mn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06998" y="1774030"/>
            <a:ext cx="9354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F0000"/>
              </a:buClr>
              <a:defRPr/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Control concurrente </a:t>
            </a:r>
            <a:r>
              <a:rPr lang="es-E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la Contraloría General de la República. </a:t>
            </a:r>
            <a:endParaRPr lang="es-PE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806998" y="2632763"/>
            <a:ext cx="9354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Realización de Mesas Técnicas </a:t>
            </a:r>
            <a:r>
              <a:rPr lang="es-E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mediadas por MTC con el mercado.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806998" y="3454127"/>
            <a:ext cx="9354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DDJJ de interés </a:t>
            </a:r>
            <a:r>
              <a:rPr lang="es-E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del equipo a cargo de la contratación.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806998" y="4226251"/>
            <a:ext cx="9354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Veeduría del proceso de contratación</a:t>
            </a:r>
            <a:r>
              <a:rPr lang="es-E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“Urna de Cristal”.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221037" y="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Shape 94">
            <a:extLst>
              <a:ext uri="{FF2B5EF4-FFF2-40B4-BE49-F238E27FC236}">
                <a16:creationId xmlns:a16="http://schemas.microsoft.com/office/drawing/2014/main" xmlns="" id="{05D44EE5-73B0-4CAB-BEBC-FA776D843191}"/>
              </a:ext>
            </a:extLst>
          </p:cNvPr>
          <p:cNvSpPr txBox="1"/>
          <p:nvPr/>
        </p:nvSpPr>
        <p:spPr>
          <a:xfrm>
            <a:off x="1505005" y="243149"/>
            <a:ext cx="7001332" cy="6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Transparencia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0" y="1"/>
            <a:ext cx="1221037" cy="10778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8" name="Grupo 17"/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19" name="Elipse 18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0" name="Elipse 19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Elipse 20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22" name="Rectángulo 21"/>
          <p:cNvSpPr/>
          <p:nvPr/>
        </p:nvSpPr>
        <p:spPr>
          <a:xfrm>
            <a:off x="893245" y="1733775"/>
            <a:ext cx="581251" cy="5812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Shape 2920"/>
          <p:cNvSpPr/>
          <p:nvPr/>
        </p:nvSpPr>
        <p:spPr>
          <a:xfrm>
            <a:off x="980343" y="1902221"/>
            <a:ext cx="398815" cy="271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97452" y="2552291"/>
            <a:ext cx="581251" cy="5812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5" name="Shape 2920"/>
          <p:cNvSpPr/>
          <p:nvPr/>
        </p:nvSpPr>
        <p:spPr>
          <a:xfrm>
            <a:off x="984550" y="2720737"/>
            <a:ext cx="398815" cy="271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893245" y="3363557"/>
            <a:ext cx="581251" cy="5812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Shape 2920"/>
          <p:cNvSpPr/>
          <p:nvPr/>
        </p:nvSpPr>
        <p:spPr>
          <a:xfrm>
            <a:off x="980343" y="3532003"/>
            <a:ext cx="398815" cy="271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897452" y="4167311"/>
            <a:ext cx="581251" cy="5812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Shape 2920"/>
          <p:cNvSpPr/>
          <p:nvPr/>
        </p:nvSpPr>
        <p:spPr>
          <a:xfrm>
            <a:off x="984550" y="4335757"/>
            <a:ext cx="398815" cy="271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893245" y="5106835"/>
            <a:ext cx="581251" cy="5812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Shape 2920"/>
          <p:cNvSpPr/>
          <p:nvPr/>
        </p:nvSpPr>
        <p:spPr>
          <a:xfrm>
            <a:off x="980343" y="5275281"/>
            <a:ext cx="398815" cy="271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1125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6073092" y="392028"/>
            <a:ext cx="3786900" cy="5566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91" name="Google Shape;191;p11"/>
          <p:cNvSpPr/>
          <p:nvPr/>
        </p:nvSpPr>
        <p:spPr>
          <a:xfrm rot="5400000">
            <a:off x="-1696540" y="1696540"/>
            <a:ext cx="6858000" cy="3464920"/>
          </a:xfrm>
          <a:prstGeom prst="rect">
            <a:avLst/>
          </a:prstGeom>
          <a:solidFill>
            <a:srgbClr val="F5F6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/>
          <p:nvPr/>
        </p:nvSpPr>
        <p:spPr>
          <a:xfrm rot="10800000" flipH="1">
            <a:off x="3884905" y="2129827"/>
            <a:ext cx="1849987" cy="7550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4119872" y="1601893"/>
            <a:ext cx="1380053" cy="34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None/>
            </a:pPr>
            <a:r>
              <a:rPr lang="en-US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Canales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1"/>
          <p:cNvSpPr/>
          <p:nvPr/>
        </p:nvSpPr>
        <p:spPr>
          <a:xfrm rot="10800000" flipH="1">
            <a:off x="6668219" y="2129825"/>
            <a:ext cx="2346385" cy="8270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 txBox="1"/>
          <p:nvPr/>
        </p:nvSpPr>
        <p:spPr>
          <a:xfrm>
            <a:off x="7270857" y="1508582"/>
            <a:ext cx="1615021" cy="60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n-US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Hogares con internet y PC</a:t>
            </a: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1"/>
          <p:cNvSpPr/>
          <p:nvPr/>
        </p:nvSpPr>
        <p:spPr>
          <a:xfrm rot="10800000" flipH="1">
            <a:off x="9734379" y="2129826"/>
            <a:ext cx="1849987" cy="7386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10141536" y="1508581"/>
            <a:ext cx="1534219" cy="60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n-US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Hogares sin internet</a:t>
            </a: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391" y="2895404"/>
            <a:ext cx="786882" cy="54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1950" y="4843205"/>
            <a:ext cx="725202" cy="70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9640" y="4828999"/>
            <a:ext cx="616904" cy="71821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1"/>
          <p:cNvSpPr txBox="1"/>
          <p:nvPr/>
        </p:nvSpPr>
        <p:spPr>
          <a:xfrm>
            <a:off x="3829907" y="3451609"/>
            <a:ext cx="2057850" cy="55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n-US" sz="16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Plataforma de contenidos web</a:t>
            </a:r>
            <a:endParaRPr sz="16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3975324" y="2494810"/>
            <a:ext cx="1758842" cy="256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3884905" y="4383838"/>
            <a:ext cx="2026124" cy="256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Radio y televisión</a:t>
            </a: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9489" y="2965726"/>
            <a:ext cx="415579" cy="58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9018" y="2578608"/>
            <a:ext cx="379957" cy="38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2109" y="2564699"/>
            <a:ext cx="403730" cy="4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1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907" y="1553735"/>
            <a:ext cx="498543" cy="46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5080" y="3003742"/>
            <a:ext cx="824101" cy="55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1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4379" y="1530898"/>
            <a:ext cx="498543" cy="4675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1"/>
          <p:cNvCxnSpPr/>
          <p:nvPr/>
        </p:nvCxnSpPr>
        <p:spPr>
          <a:xfrm>
            <a:off x="7445239" y="3147138"/>
            <a:ext cx="492843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11"/>
          <p:cNvCxnSpPr/>
          <p:nvPr/>
        </p:nvCxnSpPr>
        <p:spPr>
          <a:xfrm rot="10800000">
            <a:off x="7371481" y="3343243"/>
            <a:ext cx="566601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5" name="Google Shape;215;p11"/>
          <p:cNvSpPr/>
          <p:nvPr/>
        </p:nvSpPr>
        <p:spPr>
          <a:xfrm rot="-7866563">
            <a:off x="6121767" y="2900060"/>
            <a:ext cx="263711" cy="249078"/>
          </a:xfrm>
          <a:prstGeom prst="corner">
            <a:avLst>
              <a:gd name="adj1" fmla="val 19278"/>
              <a:gd name="adj2" fmla="val 19278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6" name="Google Shape;216;p11"/>
          <p:cNvCxnSpPr/>
          <p:nvPr/>
        </p:nvCxnSpPr>
        <p:spPr>
          <a:xfrm>
            <a:off x="3884905" y="4184999"/>
            <a:ext cx="7699461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7" name="Google Shape;217;p1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5416" y="4829000"/>
            <a:ext cx="415579" cy="58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24945" y="4441882"/>
            <a:ext cx="379957" cy="381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1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8036" y="4427973"/>
            <a:ext cx="403730" cy="41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1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0422" y="4867016"/>
            <a:ext cx="824101" cy="5554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11"/>
          <p:cNvCxnSpPr/>
          <p:nvPr/>
        </p:nvCxnSpPr>
        <p:spPr>
          <a:xfrm>
            <a:off x="10251166" y="5010412"/>
            <a:ext cx="492843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11"/>
          <p:cNvCxnSpPr/>
          <p:nvPr/>
        </p:nvCxnSpPr>
        <p:spPr>
          <a:xfrm rot="10800000">
            <a:off x="10177408" y="5206517"/>
            <a:ext cx="566601" cy="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3" name="Google Shape;223;p11"/>
          <p:cNvSpPr/>
          <p:nvPr/>
        </p:nvSpPr>
        <p:spPr>
          <a:xfrm rot="-7866563">
            <a:off x="6121766" y="4968212"/>
            <a:ext cx="263711" cy="249078"/>
          </a:xfrm>
          <a:prstGeom prst="corner">
            <a:avLst>
              <a:gd name="adj1" fmla="val 19278"/>
              <a:gd name="adj2" fmla="val 19278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1"/>
          <p:cNvSpPr/>
          <p:nvPr/>
        </p:nvSpPr>
        <p:spPr>
          <a:xfrm rot="-7866563">
            <a:off x="6797291" y="4965945"/>
            <a:ext cx="263711" cy="249078"/>
          </a:xfrm>
          <a:prstGeom prst="corner">
            <a:avLst>
              <a:gd name="adj1" fmla="val 19278"/>
              <a:gd name="adj2" fmla="val 19278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1"/>
          <p:cNvSpPr/>
          <p:nvPr/>
        </p:nvSpPr>
        <p:spPr>
          <a:xfrm rot="-7866563">
            <a:off x="7391338" y="4964628"/>
            <a:ext cx="263711" cy="249078"/>
          </a:xfrm>
          <a:prstGeom prst="corner">
            <a:avLst>
              <a:gd name="adj1" fmla="val 19278"/>
              <a:gd name="adj2" fmla="val 19278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/>
          <p:nvPr/>
        </p:nvSpPr>
        <p:spPr>
          <a:xfrm rot="-7866563">
            <a:off x="8075072" y="4955990"/>
            <a:ext cx="263711" cy="249078"/>
          </a:xfrm>
          <a:prstGeom prst="corner">
            <a:avLst>
              <a:gd name="adj1" fmla="val 19278"/>
              <a:gd name="adj2" fmla="val 19278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/>
          <p:nvPr/>
        </p:nvSpPr>
        <p:spPr>
          <a:xfrm rot="-7866563">
            <a:off x="8815084" y="4964057"/>
            <a:ext cx="263711" cy="249078"/>
          </a:xfrm>
          <a:prstGeom prst="corner">
            <a:avLst>
              <a:gd name="adj1" fmla="val 19278"/>
              <a:gd name="adj2" fmla="val 19278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1"/>
          <p:cNvSpPr txBox="1"/>
          <p:nvPr/>
        </p:nvSpPr>
        <p:spPr>
          <a:xfrm>
            <a:off x="4226728" y="6207204"/>
            <a:ext cx="6856106" cy="38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Plataforma de apoyo y orientación a los maestros y padres de </a:t>
            </a:r>
            <a:r>
              <a:rPr lang="en-US" sz="18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familia</a:t>
            </a:r>
            <a:r>
              <a:rPr lang="en-US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xmlns="" id="{F0DF3C9E-8EE8-411A-8005-75B1C6EA0984}"/>
              </a:ext>
            </a:extLst>
          </p:cNvPr>
          <p:cNvSpPr/>
          <p:nvPr/>
        </p:nvSpPr>
        <p:spPr>
          <a:xfrm>
            <a:off x="5929327" y="398354"/>
            <a:ext cx="4089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Estrategia multicanal</a:t>
            </a:r>
            <a:endParaRPr lang="es-PE" sz="2800" b="1" dirty="0">
              <a:solidFill>
                <a:schemeClr val="bg1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A0E67E0B-3A45-4395-9483-C688175EED85}"/>
              </a:ext>
            </a:extLst>
          </p:cNvPr>
          <p:cNvSpPr txBox="1"/>
          <p:nvPr/>
        </p:nvSpPr>
        <p:spPr>
          <a:xfrm>
            <a:off x="433344" y="633372"/>
            <a:ext cx="3086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 necesita seguir ampliando la cobertura de atención educativa…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63930" y="3700902"/>
            <a:ext cx="2512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Aprendo en Casa es una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estrategia multicanal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educación remota, que se entrega a través de la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televisión, radio e  internet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s-P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Google Shape;193;p11"/>
          <p:cNvSpPr/>
          <p:nvPr/>
        </p:nvSpPr>
        <p:spPr>
          <a:xfrm rot="10800000" flipH="1">
            <a:off x="3896518" y="5775696"/>
            <a:ext cx="7687848" cy="45719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riángulo isósceles 5"/>
          <p:cNvSpPr/>
          <p:nvPr/>
        </p:nvSpPr>
        <p:spPr>
          <a:xfrm rot="10800000">
            <a:off x="7392813" y="5798556"/>
            <a:ext cx="491229" cy="19477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 BID apoya al Perú para incrementar la innovación y la ...">
            <a:extLst>
              <a:ext uri="{FF2B5EF4-FFF2-40B4-BE49-F238E27FC236}">
                <a16:creationId xmlns:a16="http://schemas.microsoft.com/office/drawing/2014/main" xmlns="" id="{C6E0307F-0AAE-4BDA-BBA3-DA5AC2F6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55" y="1953761"/>
            <a:ext cx="1419616" cy="75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upo Banco Mundial movilizó más de US$14.400 millones para el ...">
            <a:extLst>
              <a:ext uri="{FF2B5EF4-FFF2-40B4-BE49-F238E27FC236}">
                <a16:creationId xmlns:a16="http://schemas.microsoft.com/office/drawing/2014/main" xmlns="" id="{02F8B9C8-9407-4406-B317-52447956F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663" y="3222177"/>
            <a:ext cx="1624348" cy="89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esco - Wikipedia, la enciclopedia libre">
            <a:extLst>
              <a:ext uri="{FF2B5EF4-FFF2-40B4-BE49-F238E27FC236}">
                <a16:creationId xmlns:a16="http://schemas.microsoft.com/office/drawing/2014/main" xmlns="" id="{41658791-9C98-44D0-86D3-EC01F186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084" y="1953761"/>
            <a:ext cx="1392226" cy="103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lianza con UNICEF busca promover atención médica en niños y ...">
            <a:extLst>
              <a:ext uri="{FF2B5EF4-FFF2-40B4-BE49-F238E27FC236}">
                <a16:creationId xmlns:a16="http://schemas.microsoft.com/office/drawing/2014/main" xmlns="" id="{4DA591B1-DD33-4EA5-B234-DD083F2B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660" y="1952342"/>
            <a:ext cx="2383895" cy="10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DE, Grupo de Análisis para el Desarrollo - Home | Facebook">
            <a:extLst>
              <a:ext uri="{FF2B5EF4-FFF2-40B4-BE49-F238E27FC236}">
                <a16:creationId xmlns:a16="http://schemas.microsoft.com/office/drawing/2014/main" xmlns="" id="{5A292F4C-FAF0-42C1-8C66-F14B42C1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7" y="2940818"/>
            <a:ext cx="1419616" cy="141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n Ceibal - Wikipedia, la enciclopedia libre">
            <a:extLst>
              <a:ext uri="{FF2B5EF4-FFF2-40B4-BE49-F238E27FC236}">
                <a16:creationId xmlns:a16="http://schemas.microsoft.com/office/drawing/2014/main" xmlns="" id="{435E59DB-A9FE-48CE-AEEE-14F547B0C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89" y="3153763"/>
            <a:ext cx="2550330" cy="89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earning Equality - Fast Forward">
            <a:extLst>
              <a:ext uri="{FF2B5EF4-FFF2-40B4-BE49-F238E27FC236}">
                <a16:creationId xmlns:a16="http://schemas.microsoft.com/office/drawing/2014/main" xmlns="" id="{5FA4FAA2-9D1D-4797-A7DA-64165D98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655" y="3222177"/>
            <a:ext cx="2358059" cy="7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UMMA participa en Primer Encuentro Anual de ADELA | San José de ...">
            <a:extLst>
              <a:ext uri="{FF2B5EF4-FFF2-40B4-BE49-F238E27FC236}">
                <a16:creationId xmlns:a16="http://schemas.microsoft.com/office/drawing/2014/main" xmlns="" id="{E6B25C1E-D22D-431C-BE8E-045C74788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92" y="2046208"/>
            <a:ext cx="2226246" cy="8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ATE | Autoridad Autónoma del Sistema Eléctrico de Transporte ...">
            <a:extLst>
              <a:ext uri="{FF2B5EF4-FFF2-40B4-BE49-F238E27FC236}">
                <a16:creationId xmlns:a16="http://schemas.microsoft.com/office/drawing/2014/main" xmlns="" id="{AA4A34A3-36D7-41F6-A270-0410D849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08" y="4581282"/>
            <a:ext cx="2935290" cy="62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Becas British Council 2020 – Blog del CIPE">
            <a:extLst>
              <a:ext uri="{FF2B5EF4-FFF2-40B4-BE49-F238E27FC236}">
                <a16:creationId xmlns:a16="http://schemas.microsoft.com/office/drawing/2014/main" xmlns="" id="{0C9FFD80-6683-4392-97B5-F63F322D6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7" y="4298827"/>
            <a:ext cx="1791307" cy="119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Gobierno Digital">
            <a:extLst>
              <a:ext uri="{FF2B5EF4-FFF2-40B4-BE49-F238E27FC236}">
                <a16:creationId xmlns:a16="http://schemas.microsoft.com/office/drawing/2014/main" xmlns="" id="{A0FBEF4E-D2C0-468C-8B04-848EFC66F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13" y="4617085"/>
            <a:ext cx="3721515" cy="65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/>
          <p:cNvSpPr/>
          <p:nvPr/>
        </p:nvSpPr>
        <p:spPr>
          <a:xfrm>
            <a:off x="1221037" y="1"/>
            <a:ext cx="10970963" cy="10778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Shape 94">
            <a:extLst>
              <a:ext uri="{FF2B5EF4-FFF2-40B4-BE49-F238E27FC236}">
                <a16:creationId xmlns:a16="http://schemas.microsoft.com/office/drawing/2014/main" xmlns="" id="{05D44EE5-73B0-4CAB-BEBC-FA776D843191}"/>
              </a:ext>
            </a:extLst>
          </p:cNvPr>
          <p:cNvSpPr txBox="1"/>
          <p:nvPr/>
        </p:nvSpPr>
        <p:spPr>
          <a:xfrm>
            <a:off x="1505005" y="243149"/>
            <a:ext cx="7001332" cy="608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Aliados y academia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0" y="1"/>
            <a:ext cx="1221037" cy="107782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1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9" name="Grupo 18"/>
          <p:cNvGrpSpPr/>
          <p:nvPr/>
        </p:nvGrpSpPr>
        <p:grpSpPr>
          <a:xfrm>
            <a:off x="234560" y="449970"/>
            <a:ext cx="745783" cy="189999"/>
            <a:chOff x="5034337" y="1601956"/>
            <a:chExt cx="1374344" cy="350134"/>
          </a:xfrm>
        </p:grpSpPr>
        <p:sp>
          <p:nvSpPr>
            <p:cNvPr id="20" name="Elipse 19"/>
            <p:cNvSpPr/>
            <p:nvPr/>
          </p:nvSpPr>
          <p:spPr>
            <a:xfrm>
              <a:off x="5034337" y="1602769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1" name="Elipse 20"/>
            <p:cNvSpPr/>
            <p:nvPr/>
          </p:nvSpPr>
          <p:spPr>
            <a:xfrm>
              <a:off x="5536058" y="1601957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22" name="Elipse 21"/>
            <p:cNvSpPr/>
            <p:nvPr/>
          </p:nvSpPr>
          <p:spPr>
            <a:xfrm>
              <a:off x="6059360" y="1601956"/>
              <a:ext cx="349321" cy="3493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330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AD997E8-FE38-4C7D-B494-4573BE65B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90" t="2124" r="26523"/>
          <a:stretch/>
        </p:blipFill>
        <p:spPr>
          <a:xfrm>
            <a:off x="-5" y="0"/>
            <a:ext cx="3383714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033881" y="1472834"/>
            <a:ext cx="7853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rgbClr val="FF0000"/>
              </a:buClr>
              <a:defRPr/>
            </a:pPr>
            <a:r>
              <a:rPr lang="es-MX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Desde el inicio del año escolar, 06 de abril, y a través de la estrategia multicanal "Aprendo en Casa" buscamos  atender a más de 6 millones de estudiantes de escuelas públicas a través de: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81" y="567788"/>
            <a:ext cx="2191884" cy="69970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056694" y="4565533"/>
            <a:ext cx="609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FF0000"/>
              </a:buClr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 radios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transmiten sesiones de aprendizaje en 10 lenguas originarias.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056694" y="3039358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FF0000"/>
              </a:buClr>
              <a:defRPr/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74 canales de televisión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(señal abierta y digital 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072086" y="3716388"/>
            <a:ext cx="609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FF0000"/>
              </a:buClr>
            </a:pP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Más de 1,000 radios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retransmiten el contenido a nivel nacional.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095420" y="5938825"/>
            <a:ext cx="7634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Se necesita seguir ampliando la cobertura de atención educativa…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146472" y="2974424"/>
            <a:ext cx="581251" cy="581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Shape 2920"/>
          <p:cNvSpPr/>
          <p:nvPr/>
        </p:nvSpPr>
        <p:spPr>
          <a:xfrm>
            <a:off x="4233570" y="3142870"/>
            <a:ext cx="398815" cy="271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146472" y="3818631"/>
            <a:ext cx="581251" cy="581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Shape 2920"/>
          <p:cNvSpPr/>
          <p:nvPr/>
        </p:nvSpPr>
        <p:spPr>
          <a:xfrm>
            <a:off x="4233570" y="3987077"/>
            <a:ext cx="398815" cy="271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4181812" y="4648792"/>
            <a:ext cx="581251" cy="5812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Shape 2920"/>
          <p:cNvSpPr/>
          <p:nvPr/>
        </p:nvSpPr>
        <p:spPr>
          <a:xfrm>
            <a:off x="4268910" y="4817238"/>
            <a:ext cx="398815" cy="271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9142"/>
                </a:moveTo>
                <a:lnTo>
                  <a:pt x="14727" y="12960"/>
                </a:lnTo>
                <a:lnTo>
                  <a:pt x="1964" y="12960"/>
                </a:lnTo>
                <a:cubicBezTo>
                  <a:pt x="1421" y="12960"/>
                  <a:pt x="982" y="12316"/>
                  <a:pt x="982" y="11520"/>
                </a:cubicBezTo>
                <a:lnTo>
                  <a:pt x="982" y="10080"/>
                </a:lnTo>
                <a:cubicBezTo>
                  <a:pt x="982" y="9285"/>
                  <a:pt x="1421" y="8640"/>
                  <a:pt x="1964" y="8640"/>
                </a:cubicBezTo>
                <a:lnTo>
                  <a:pt x="14727" y="8640"/>
                </a:lnTo>
                <a:lnTo>
                  <a:pt x="14727" y="2458"/>
                </a:lnTo>
                <a:lnTo>
                  <a:pt x="20415" y="10800"/>
                </a:lnTo>
                <a:cubicBezTo>
                  <a:pt x="20415" y="10800"/>
                  <a:pt x="14727" y="19142"/>
                  <a:pt x="14727" y="19142"/>
                </a:cubicBezTo>
                <a:close/>
                <a:moveTo>
                  <a:pt x="21456" y="10291"/>
                </a:moveTo>
                <a:lnTo>
                  <a:pt x="14584" y="212"/>
                </a:lnTo>
                <a:cubicBezTo>
                  <a:pt x="14495" y="81"/>
                  <a:pt x="14372" y="0"/>
                  <a:pt x="14236" y="0"/>
                </a:cubicBezTo>
                <a:cubicBezTo>
                  <a:pt x="13965" y="0"/>
                  <a:pt x="13745" y="322"/>
                  <a:pt x="13745" y="720"/>
                </a:cubicBezTo>
                <a:lnTo>
                  <a:pt x="13745" y="7200"/>
                </a:lnTo>
                <a:lnTo>
                  <a:pt x="1964" y="7200"/>
                </a:lnTo>
                <a:cubicBezTo>
                  <a:pt x="879" y="7200"/>
                  <a:pt x="0" y="8490"/>
                  <a:pt x="0" y="10080"/>
                </a:cubicBezTo>
                <a:lnTo>
                  <a:pt x="0" y="11520"/>
                </a:lnTo>
                <a:cubicBezTo>
                  <a:pt x="0" y="13110"/>
                  <a:pt x="879" y="14400"/>
                  <a:pt x="1964" y="14400"/>
                </a:cubicBezTo>
                <a:lnTo>
                  <a:pt x="13745" y="14400"/>
                </a:lnTo>
                <a:lnTo>
                  <a:pt x="13745" y="20880"/>
                </a:lnTo>
                <a:cubicBezTo>
                  <a:pt x="13745" y="21278"/>
                  <a:pt x="13965" y="21600"/>
                  <a:pt x="14236" y="21600"/>
                </a:cubicBezTo>
                <a:cubicBezTo>
                  <a:pt x="14372" y="21600"/>
                  <a:pt x="14495" y="21520"/>
                  <a:pt x="14583" y="21389"/>
                </a:cubicBezTo>
                <a:lnTo>
                  <a:pt x="21456" y="11310"/>
                </a:lnTo>
                <a:cubicBezTo>
                  <a:pt x="21545" y="11180"/>
                  <a:pt x="21600" y="11000"/>
                  <a:pt x="21600" y="10800"/>
                </a:cubicBezTo>
                <a:cubicBezTo>
                  <a:pt x="21600" y="10601"/>
                  <a:pt x="21545" y="10421"/>
                  <a:pt x="21456" y="10291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19045" tIns="19045" rIns="19045" bIns="19045" anchor="ctr"/>
          <a:lstStyle/>
          <a:p>
            <a:pPr defTabSz="228532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" name="Rectángulo 20"/>
          <p:cNvSpPr/>
          <p:nvPr/>
        </p:nvSpPr>
        <p:spPr>
          <a:xfrm rot="5400000">
            <a:off x="-161361" y="3312931"/>
            <a:ext cx="3706427" cy="3383712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rgbClr val="FFC000">
                  <a:alpha val="7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262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52913" y="1858575"/>
            <a:ext cx="51370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Buscamos reducir las inequidades de los estudiantes de zonas mas pobres y rurales. Por ello,</a:t>
            </a:r>
            <a:r>
              <a:rPr lang="es-PE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para brindar </a:t>
            </a:r>
            <a:r>
              <a:rPr lang="es-PE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mayores oportunidades a estos estudiantes </a:t>
            </a:r>
            <a:r>
              <a:rPr lang="es-MX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que presentan la mayor brecha en equipamiento informático y acceso a conectividad</a:t>
            </a:r>
            <a:r>
              <a:rPr lang="es-MX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se les está otorgando una estrategia técnico-pedagógica integral que incluye como uno de sus recursos la tableta y el servicio de internet para que puedan acceder a la estrategia de educación a distancia “Aprendo en Casa”.</a:t>
            </a:r>
          </a:p>
        </p:txBody>
      </p:sp>
      <p:sp>
        <p:nvSpPr>
          <p:cNvPr id="5" name="Shape 94">
            <a:extLst>
              <a:ext uri="{FF2B5EF4-FFF2-40B4-BE49-F238E27FC236}">
                <a16:creationId xmlns:a16="http://schemas.microsoft.com/office/drawing/2014/main" xmlns="" id="{B7D2880D-795F-49F2-8BDB-E82CA454B26C}"/>
              </a:ext>
            </a:extLst>
          </p:cNvPr>
          <p:cNvSpPr txBox="1"/>
          <p:nvPr/>
        </p:nvSpPr>
        <p:spPr>
          <a:xfrm>
            <a:off x="598868" y="657241"/>
            <a:ext cx="10610238" cy="62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s-PE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j-lt"/>
                <a:ea typeface="Calibri"/>
                <a:cs typeface="Calibri"/>
              </a:defRPr>
            </a:lvl1pPr>
          </a:lstStyle>
          <a:p>
            <a:r>
              <a:rPr 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Ampliación de atención - </a:t>
            </a:r>
            <a:r>
              <a:rPr lang="es-ES" sz="28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sym typeface="Calibri"/>
              </a:rPr>
              <a:t>Cierre de Brecha Digital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95" y="1794218"/>
            <a:ext cx="5137080" cy="385281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5400000">
            <a:off x="2607871" y="2439725"/>
            <a:ext cx="1277528" cy="5137079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rgbClr val="FFC000">
                  <a:alpha val="7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81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;p11"/>
          <p:cNvSpPr/>
          <p:nvPr/>
        </p:nvSpPr>
        <p:spPr>
          <a:xfrm rot="5400000">
            <a:off x="6622550" y="1286292"/>
            <a:ext cx="6858000" cy="4280899"/>
          </a:xfrm>
          <a:prstGeom prst="rect">
            <a:avLst/>
          </a:prstGeom>
          <a:solidFill>
            <a:srgbClr val="F5F6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8462932" y="732282"/>
            <a:ext cx="3270687" cy="55660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Shape 94">
            <a:extLst>
              <a:ext uri="{FF2B5EF4-FFF2-40B4-BE49-F238E27FC236}">
                <a16:creationId xmlns:a16="http://schemas.microsoft.com/office/drawing/2014/main" xmlns="" id="{2FE169A9-4E18-0B4F-9A53-B5ECE218E701}"/>
              </a:ext>
            </a:extLst>
          </p:cNvPr>
          <p:cNvSpPr txBox="1"/>
          <p:nvPr/>
        </p:nvSpPr>
        <p:spPr>
          <a:xfrm>
            <a:off x="562499" y="451948"/>
            <a:ext cx="6982668" cy="97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Focalización de beneficiarios - Estudiantes </a:t>
            </a:r>
            <a:br>
              <a:rPr kumimoji="0" lang="es-P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r>
              <a:rPr kumimoji="0" lang="es-PE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(D.S N°006-2020-MINEDU aprobado el 21 de mayo)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/>
            </a:r>
            <a:br>
              <a:rPr kumimoji="0" lang="es-P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endParaRPr kumimoji="0" lang="es-PE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C47DE5F5-28FF-AC48-8BF4-756E28176348}"/>
              </a:ext>
            </a:extLst>
          </p:cNvPr>
          <p:cNvSpPr/>
          <p:nvPr/>
        </p:nvSpPr>
        <p:spPr>
          <a:xfrm>
            <a:off x="602804" y="1722341"/>
            <a:ext cx="7054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Estudiantes de 4.°, 5.° y 6.° de primaria y de toda la secundaria.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Servicios educativos (SSEE) activos de educación básica regular (primaria y secundaria) y de gestión pública directa, ubicados en el ámbito rural y en los distritos de Q1 y Q2 de pobreza del ámbito urbano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Se excluyen 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los COAR.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PE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Servicios educativos interculturales bilingües (EIB) y los servicios de secundaria en alternancia, secundaria residencia y secundaria tutorial aun cuando estos sean SSEE activos públicos de gestión privada y no se encuentren en ámbitos rurales o Q1y Q2 del ámbito urbano</a:t>
            </a:r>
            <a:r>
              <a:rPr kumimoji="0" lang="es-PE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PE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Estudiantes matriculados en el </a:t>
            </a:r>
            <a:r>
              <a:rPr kumimoji="0" lang="es-ES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SIAGIE </a:t>
            </a:r>
            <a:r>
              <a:rPr kumimoji="0" lang="es-E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hasta</a:t>
            </a:r>
            <a:r>
              <a:rPr kumimoji="0" lang="es-ES" b="0" i="0" u="none" strike="noStrike" kern="1200" cap="none" spc="0" normalizeH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</a:t>
            </a:r>
            <a:r>
              <a:rPr kumimoji="0" lang="es-ES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 de mayo y la entrega de una tablet por hogar y por nivel educativo.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448FC3FD-9932-4745-8F58-929705CEEB72}"/>
              </a:ext>
            </a:extLst>
          </p:cNvPr>
          <p:cNvSpPr txBox="1"/>
          <p:nvPr/>
        </p:nvSpPr>
        <p:spPr>
          <a:xfrm>
            <a:off x="8677373" y="788645"/>
            <a:ext cx="2841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</a:rPr>
              <a:t>Estudiantes beneficiarios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686AF77-4AC7-7B46-A65E-5658D3D11C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05" y="1971706"/>
            <a:ext cx="445966" cy="44596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2F2FC826-79C7-CB49-B2B0-805723A00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05" y="2898564"/>
            <a:ext cx="533536" cy="533536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0054C82-B425-DD4C-A2EF-CCF0981EAFBA}"/>
              </a:ext>
            </a:extLst>
          </p:cNvPr>
          <p:cNvSpPr/>
          <p:nvPr/>
        </p:nvSpPr>
        <p:spPr>
          <a:xfrm>
            <a:off x="9618894" y="1873647"/>
            <a:ext cx="17264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Tabletas</a:t>
            </a:r>
            <a:endParaRPr lang="es-PE" dirty="0"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966 293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15A82A5-2435-8B4E-A4F7-C413771F4F4F}"/>
              </a:ext>
            </a:extLst>
          </p:cNvPr>
          <p:cNvSpPr/>
          <p:nvPr/>
        </p:nvSpPr>
        <p:spPr>
          <a:xfrm>
            <a:off x="9618894" y="2846295"/>
            <a:ext cx="20715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Cargadores solares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198 751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5AF56236-076B-6042-BFC3-A73F0B43FBC5}"/>
              </a:ext>
            </a:extLst>
          </p:cNvPr>
          <p:cNvSpPr/>
          <p:nvPr/>
        </p:nvSpPr>
        <p:spPr>
          <a:xfrm>
            <a:off x="9665757" y="3812958"/>
            <a:ext cx="26112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de Datos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000" b="1" dirty="0">
                <a:solidFill>
                  <a:srgbClr val="ED7D31"/>
                </a:solidFill>
                <a:latin typeface="Calibri" panose="020F0502020204030204"/>
              </a:rPr>
              <a:t> 519 912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1A57E0FF-D580-0841-92EC-3DB8C16835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12338" r="30488" b="44656"/>
          <a:stretch/>
        </p:blipFill>
        <p:spPr>
          <a:xfrm>
            <a:off x="8950738" y="3851415"/>
            <a:ext cx="484733" cy="52109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F91E7187-EFFD-DF47-B6B6-B6BFD43FAEF4}"/>
              </a:ext>
            </a:extLst>
          </p:cNvPr>
          <p:cNvSpPr txBox="1"/>
          <p:nvPr/>
        </p:nvSpPr>
        <p:spPr>
          <a:xfrm>
            <a:off x="8814546" y="4800479"/>
            <a:ext cx="209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Servicios Educativos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B2F43CBE-0EC7-3F4D-AEEB-94A0CF10EEB3}"/>
              </a:ext>
            </a:extLst>
          </p:cNvPr>
          <p:cNvSpPr/>
          <p:nvPr/>
        </p:nvSpPr>
        <p:spPr>
          <a:xfrm>
            <a:off x="8814546" y="5385240"/>
            <a:ext cx="22201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Tabletas</a:t>
            </a:r>
            <a:endParaRPr lang="es-P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27 837 SSEE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910991" y="5723794"/>
            <a:ext cx="6461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Se continuará una segunda etapa para atender a los beneficiarios que cumplen con los criterios de focalización y no lograron matricularse hasta el 07 de mayo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04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91;p11"/>
          <p:cNvSpPr/>
          <p:nvPr/>
        </p:nvSpPr>
        <p:spPr>
          <a:xfrm rot="5400000">
            <a:off x="6622550" y="1288550"/>
            <a:ext cx="6858000" cy="4280899"/>
          </a:xfrm>
          <a:prstGeom prst="rect">
            <a:avLst/>
          </a:prstGeom>
          <a:solidFill>
            <a:srgbClr val="F5F6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30054C82-B425-DD4C-A2EF-CCF0981EAFBA}"/>
              </a:ext>
            </a:extLst>
          </p:cNvPr>
          <p:cNvSpPr/>
          <p:nvPr/>
        </p:nvSpPr>
        <p:spPr>
          <a:xfrm>
            <a:off x="9695899" y="1935835"/>
            <a:ext cx="105128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</a:rPr>
              <a:t>Tabletas</a:t>
            </a:r>
            <a:endParaRPr lang="es-PE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90 137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415A82A5-2435-8B4E-A4F7-C413771F4F4F}"/>
              </a:ext>
            </a:extLst>
          </p:cNvPr>
          <p:cNvSpPr/>
          <p:nvPr/>
        </p:nvSpPr>
        <p:spPr>
          <a:xfrm>
            <a:off x="9641640" y="2844504"/>
            <a:ext cx="25503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Cargadores solares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000" b="1" dirty="0">
                <a:solidFill>
                  <a:srgbClr val="2E75B6"/>
                </a:solidFill>
                <a:latin typeface="Calibri" panose="020F0502020204030204"/>
              </a:rPr>
              <a:t>4 329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5AF56236-076B-6042-BFC3-A73F0B43FBC5}"/>
              </a:ext>
            </a:extLst>
          </p:cNvPr>
          <p:cNvSpPr/>
          <p:nvPr/>
        </p:nvSpPr>
        <p:spPr>
          <a:xfrm>
            <a:off x="9695898" y="3851415"/>
            <a:ext cx="17700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de Datos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45 570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39EB1688-22E6-9F40-91CC-9A2993EB7735}"/>
              </a:ext>
            </a:extLst>
          </p:cNvPr>
          <p:cNvSpPr/>
          <p:nvPr/>
        </p:nvSpPr>
        <p:spPr>
          <a:xfrm>
            <a:off x="539506" y="2140491"/>
            <a:ext cx="6765397" cy="113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Son beneficiarios los docentes de los estudiantes que reciben una tableta para garantizar la implementación de la estrategia pedagógica.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0DD1453C-B328-D74C-BF68-554775A5F77F}"/>
              </a:ext>
            </a:extLst>
          </p:cNvPr>
          <p:cNvSpPr/>
          <p:nvPr/>
        </p:nvSpPr>
        <p:spPr>
          <a:xfrm>
            <a:off x="539506" y="3510569"/>
            <a:ext cx="621581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Criterio de priorización:</a:t>
            </a:r>
          </a:p>
          <a:p>
            <a:pPr marR="0" lvl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Contar con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plaza contratado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o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nombrado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 de un estudiante beneficiario.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En el caso de secundaria, ser docentes de una de las cuatro áreas enfatizadas: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comunicación, matemática, personal social y ciudadanía y ciencia y tecnología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+mn-cs"/>
              </a:rPr>
              <a:t>.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+mn-cs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8462932" y="732282"/>
            <a:ext cx="3270687" cy="5566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448FC3FD-9932-4745-8F58-929705CEEB72}"/>
              </a:ext>
            </a:extLst>
          </p:cNvPr>
          <p:cNvSpPr txBox="1"/>
          <p:nvPr/>
        </p:nvSpPr>
        <p:spPr>
          <a:xfrm>
            <a:off x="8728743" y="798919"/>
            <a:ext cx="260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</a:rPr>
              <a:t>Docentes beneficiarios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1686AF77-4AC7-7B46-A65E-5658D3D11C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05" y="1971706"/>
            <a:ext cx="445966" cy="44596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2F2FC826-79C7-CB49-B2B0-805723A00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405" y="2898564"/>
            <a:ext cx="533536" cy="533536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1A57E0FF-D580-0841-92EC-3DB8C16835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12338" r="30488" b="44656"/>
          <a:stretch/>
        </p:blipFill>
        <p:spPr>
          <a:xfrm>
            <a:off x="8950738" y="3851415"/>
            <a:ext cx="484733" cy="521091"/>
          </a:xfrm>
          <a:prstGeom prst="rect">
            <a:avLst/>
          </a:prstGeom>
        </p:spPr>
      </p:pic>
      <p:sp>
        <p:nvSpPr>
          <p:cNvPr id="18" name="Shape 94">
            <a:extLst>
              <a:ext uri="{FF2B5EF4-FFF2-40B4-BE49-F238E27FC236}">
                <a16:creationId xmlns:a16="http://schemas.microsoft.com/office/drawing/2014/main" xmlns="" id="{636C5D45-39A2-4D8F-A76D-297842F42B23}"/>
              </a:ext>
            </a:extLst>
          </p:cNvPr>
          <p:cNvSpPr txBox="1"/>
          <p:nvPr/>
        </p:nvSpPr>
        <p:spPr>
          <a:xfrm>
            <a:off x="562499" y="451948"/>
            <a:ext cx="6982668" cy="97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Focalización de beneficiarios - Docentes </a:t>
            </a:r>
            <a:br>
              <a:rPr kumimoji="0" lang="es-P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r>
              <a:rPr kumimoji="0" lang="es-PE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(D.S N°006-2020-MINEDU aprobado el 21 de mayo)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/>
            </a:r>
            <a:br>
              <a:rPr kumimoji="0" lang="es-P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endParaRPr kumimoji="0" lang="es-PE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700ECB0-E1BB-4347-8C8E-7E3B50940698}"/>
              </a:ext>
            </a:extLst>
          </p:cNvPr>
          <p:cNvSpPr/>
          <p:nvPr/>
        </p:nvSpPr>
        <p:spPr>
          <a:xfrm>
            <a:off x="8069504" y="4865843"/>
            <a:ext cx="3458252" cy="1491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ea typeface="Arial" panose="020B0604020202020204" pitchFamily="34" charset="0"/>
              </a:rPr>
              <a:t>El </a:t>
            </a:r>
            <a:r>
              <a:rPr lang="es-E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Arial" panose="020B0604020202020204" pitchFamily="34" charset="0"/>
              </a:rPr>
              <a:t>88% </a:t>
            </a: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ea typeface="Arial" panose="020B0604020202020204" pitchFamily="34" charset="0"/>
              </a:rPr>
              <a:t>de los docentes beneficiarios son de zonas rurales</a:t>
            </a:r>
          </a:p>
          <a:p>
            <a:pPr marL="285750" indent="-285750">
              <a:lnSpc>
                <a:spcPct val="115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ea typeface="Arial" panose="020B0604020202020204" pitchFamily="34" charset="0"/>
              </a:rPr>
              <a:t>El </a:t>
            </a:r>
            <a:r>
              <a:rPr lang="es-E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Arial" panose="020B0604020202020204" pitchFamily="34" charset="0"/>
              </a:rPr>
              <a:t>59% </a:t>
            </a: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ea typeface="Arial" panose="020B0604020202020204" pitchFamily="34" charset="0"/>
              </a:rPr>
              <a:t>de docentes beneficiarios son del nivel secundaria y el </a:t>
            </a:r>
            <a:r>
              <a:rPr lang="es-ES" sz="1600" b="1" dirty="0">
                <a:solidFill>
                  <a:prstClr val="black">
                    <a:lumMod val="75000"/>
                    <a:lumOff val="25000"/>
                  </a:prstClr>
                </a:solidFill>
                <a:ea typeface="Arial" panose="020B0604020202020204" pitchFamily="34" charset="0"/>
              </a:rPr>
              <a:t>41% </a:t>
            </a: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  <a:ea typeface="Arial" panose="020B0604020202020204" pitchFamily="34" charset="0"/>
              </a:rPr>
              <a:t>son del nivel primaria</a:t>
            </a:r>
            <a:endParaRPr lang="es-PE" sz="1600" dirty="0">
              <a:solidFill>
                <a:prstClr val="black">
                  <a:lumMod val="75000"/>
                  <a:lumOff val="25000"/>
                </a:prstClr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0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64" y="939335"/>
            <a:ext cx="4092536" cy="53308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3" t="3948" r="13243" b="79040"/>
          <a:stretch/>
        </p:blipFill>
        <p:spPr>
          <a:xfrm>
            <a:off x="7090897" y="5467816"/>
            <a:ext cx="2249735" cy="128975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2499" y="1524215"/>
            <a:ext cx="6166775" cy="478418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El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número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SSEE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beneficiados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representa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el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72.9%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del total de SSEE de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gestión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pública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que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atienden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de 4to de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primaria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a 5to de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secundaria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Al diferenciar por área geográfica, se tiene que el </a:t>
            </a: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88.4% </a:t>
            </a: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SSEE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gestión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pública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que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atienden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4to de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primaria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 5to de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secundaria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ubicados </a:t>
            </a: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 zonas rurales están siendo beneficiados por las </a:t>
            </a:r>
            <a:r>
              <a:rPr lang="es-MX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tablets</a:t>
            </a: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92.0% </a:t>
            </a: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y </a:t>
            </a: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92.2% </a:t>
            </a: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SSEE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gestión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pública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que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atienden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4to de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primaria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 5to de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secundaria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ubicados </a:t>
            </a: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 los quintiles 1 y 2 de pobreza (más pobres), respectivamente, son beneficiados por las </a:t>
            </a:r>
            <a:r>
              <a:rPr lang="es-MX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tablets</a:t>
            </a: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Las región con una cobertura </a:t>
            </a: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(calculada respecto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del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 de SSEE de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gestión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pública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que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atienden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de 4to de </a:t>
            </a:r>
            <a:r>
              <a:rPr lang="en-US" sz="16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primaria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 5to de </a:t>
            </a:r>
            <a:r>
              <a:rPr lang="en-US" sz="16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secundaria</a:t>
            </a: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 de </a:t>
            </a: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95% </a:t>
            </a: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es Puno.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Son </a:t>
            </a: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15 </a:t>
            </a: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regiones beneficiarias con una cobertura entre </a:t>
            </a: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71%  </a:t>
            </a: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y </a:t>
            </a: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95%: Puno, Amazonas, Cajamarca, Ayacucho, Huánuco, Ancash, Cusco, Apurímac, San Martín, Pasco, Huancavelica, Loreto, Junín, Ucayali y Piura.</a:t>
            </a:r>
            <a:endParaRPr lang="es-MX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Son 7 las regiones beneficiarias con una cobertura entre </a:t>
            </a: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41 </a:t>
            </a:r>
            <a:r>
              <a:rPr lang="es-MX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y </a:t>
            </a: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70%: La Libertad, Moquegua, Lambayeque, Madre de Dios, Lima Provincias, Tacna y Tumbes.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/>
            </a:pPr>
            <a:r>
              <a:rPr lang="es-MX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Arequipa, Ica y Lima M tienen una cobertura menor a 40%.</a:t>
            </a: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hape 94">
            <a:extLst>
              <a:ext uri="{FF2B5EF4-FFF2-40B4-BE49-F238E27FC236}">
                <a16:creationId xmlns:a16="http://schemas.microsoft.com/office/drawing/2014/main" xmlns="" id="{2FE169A9-4E18-0B4F-9A53-B5ECE218E701}"/>
              </a:ext>
            </a:extLst>
          </p:cNvPr>
          <p:cNvSpPr txBox="1"/>
          <p:nvPr/>
        </p:nvSpPr>
        <p:spPr>
          <a:xfrm>
            <a:off x="562499" y="451948"/>
            <a:ext cx="6982668" cy="97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Focalización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de beneficiarios </a:t>
            </a:r>
            <a:b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r>
              <a:rPr kumimoji="0" lang="es-PE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(D.S N°006-2020-MINEDU aprobado el 21 de mayo)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/>
            </a:r>
            <a:b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6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14908" y="666374"/>
            <a:ext cx="3231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Cobertura de SSEE beneficiarios de tablets, según </a:t>
            </a:r>
            <a:r>
              <a:rPr lang="es-MX" b="1" dirty="0" smtClean="0"/>
              <a:t>DRE</a:t>
            </a:r>
            <a:endParaRPr lang="en-US" b="1" dirty="0"/>
          </a:p>
        </p:txBody>
      </p:sp>
      <p:sp>
        <p:nvSpPr>
          <p:cNvPr id="4" name="Rectángulo 3"/>
          <p:cNvSpPr/>
          <p:nvPr/>
        </p:nvSpPr>
        <p:spPr>
          <a:xfrm>
            <a:off x="4338361" y="671894"/>
            <a:ext cx="3518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Cobertura de estudiantes beneficiarios de tablets, según DRE</a:t>
            </a:r>
            <a:endParaRPr lang="en-US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90" y="1308078"/>
            <a:ext cx="3053087" cy="492382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14908" y="6232118"/>
            <a:ext cx="32403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/>
              <a:t>Nota: La cobertura se calcula respecto del total de SSEE que atienden de 4to primaria a 5to de secundaria de SSEE públicos.</a:t>
            </a:r>
            <a:endParaRPr lang="es-PE" sz="11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993" y="1312705"/>
            <a:ext cx="3050218" cy="49192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564617" y="6233592"/>
            <a:ext cx="32403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/>
              <a:t>Nota: La cobertura se calcula respecto del total de estudiantes de 4to primaria a 5to de secundaria de SSEE públicos.</a:t>
            </a:r>
            <a:endParaRPr lang="es-PE" sz="11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0431" y="1320410"/>
            <a:ext cx="3045440" cy="491149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8228264" y="673373"/>
            <a:ext cx="3518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Cobertura de </a:t>
            </a:r>
            <a:r>
              <a:rPr lang="es-MX" b="1" dirty="0" smtClean="0"/>
              <a:t>docentes </a:t>
            </a:r>
            <a:r>
              <a:rPr lang="es-MX" b="1" dirty="0"/>
              <a:t>beneficiarios de tablets, según DRE</a:t>
            </a:r>
            <a:endParaRPr lang="en-U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481161" y="6235072"/>
            <a:ext cx="32403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/>
              <a:t>Nota: La cobertura se calcula respecto del total de docentes con carga lectiva en 4to primaria a 5to de secundaria de SSEE públicos.</a:t>
            </a:r>
            <a:endParaRPr lang="es-PE" sz="1100" dirty="0"/>
          </a:p>
        </p:txBody>
      </p:sp>
    </p:spTree>
    <p:extLst>
      <p:ext uri="{BB962C8B-B14F-4D97-AF65-F5344CB8AC3E}">
        <p14:creationId xmlns:p14="http://schemas.microsoft.com/office/powerpoint/2010/main" val="379232579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2285</Words>
  <Application>Microsoft Office PowerPoint</Application>
  <PresentationFormat>Panorámica</PresentationFormat>
  <Paragraphs>322</Paragraphs>
  <Slides>30</Slides>
  <Notes>13</Notes>
  <HiddenSlides>1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Calibri</vt:lpstr>
      <vt:lpstr>Calibri (Cuerpo)</vt:lpstr>
      <vt:lpstr>Calibri Light</vt:lpstr>
      <vt:lpstr>Gill Sans</vt:lpstr>
      <vt:lpstr>Verdana</vt:lpstr>
      <vt:lpstr>Wingdings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Manuel Pinto Gil</dc:creator>
  <cp:lastModifiedBy>USE9</cp:lastModifiedBy>
  <cp:revision>134</cp:revision>
  <dcterms:created xsi:type="dcterms:W3CDTF">2020-06-05T05:10:48Z</dcterms:created>
  <dcterms:modified xsi:type="dcterms:W3CDTF">2020-06-06T23:54:05Z</dcterms:modified>
</cp:coreProperties>
</file>